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2" r:id="rId26"/>
    <p:sldId id="283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49" r:id="rId55"/>
    <p:sldId id="314" r:id="rId56"/>
    <p:sldId id="315" r:id="rId57"/>
    <p:sldId id="316" r:id="rId58"/>
    <p:sldId id="317" r:id="rId59"/>
    <p:sldId id="321" r:id="rId60"/>
    <p:sldId id="318" r:id="rId61"/>
    <p:sldId id="319" r:id="rId62"/>
    <p:sldId id="320" r:id="rId63"/>
    <p:sldId id="322" r:id="rId64"/>
    <p:sldId id="324" r:id="rId65"/>
    <p:sldId id="325" r:id="rId66"/>
    <p:sldId id="326" r:id="rId67"/>
    <p:sldId id="327" r:id="rId68"/>
    <p:sldId id="328" r:id="rId69"/>
    <p:sldId id="329" r:id="rId70"/>
    <p:sldId id="330" r:id="rId71"/>
    <p:sldId id="331" r:id="rId72"/>
    <p:sldId id="332" r:id="rId73"/>
    <p:sldId id="335" r:id="rId74"/>
    <p:sldId id="350" r:id="rId75"/>
    <p:sldId id="337" r:id="rId76"/>
    <p:sldId id="338" r:id="rId77"/>
    <p:sldId id="339" r:id="rId78"/>
    <p:sldId id="340" r:id="rId79"/>
    <p:sldId id="341" r:id="rId80"/>
    <p:sldId id="342" r:id="rId81"/>
    <p:sldId id="343" r:id="rId82"/>
    <p:sldId id="351" r:id="rId83"/>
    <p:sldId id="345" r:id="rId84"/>
    <p:sldId id="347" r:id="rId85"/>
    <p:sldId id="348" r:id="rId86"/>
    <p:sldId id="352" r:id="rId8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4657" autoAdjust="0"/>
  </p:normalViewPr>
  <p:slideViewPr>
    <p:cSldViewPr>
      <p:cViewPr varScale="1">
        <p:scale>
          <a:sx n="96" d="100"/>
          <a:sy n="96" d="100"/>
        </p:scale>
        <p:origin x="-11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Контроль рекламной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3734615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ru-RU" dirty="0" smtClean="0"/>
              <a:t>По типу </a:t>
            </a:r>
            <a:r>
              <a:rPr lang="ru-RU" dirty="0"/>
              <a:t>субъекта контроля </a:t>
            </a:r>
            <a:r>
              <a:rPr lang="ru-RU" dirty="0" smtClean="0"/>
              <a:t>(</a:t>
            </a:r>
            <a:r>
              <a:rPr lang="ru-RU" dirty="0" smtClean="0"/>
              <a:t>кто осуществляет</a:t>
            </a:r>
            <a:r>
              <a:rPr lang="ru-RU" dirty="0" smtClean="0"/>
              <a:t>):</a:t>
            </a:r>
          </a:p>
          <a:p>
            <a:pPr marL="514350" indent="-514350">
              <a:buNone/>
            </a:pPr>
            <a:endParaRPr lang="ru-RU" dirty="0"/>
          </a:p>
          <a:p>
            <a:r>
              <a:rPr lang="ru-RU" dirty="0" smtClean="0"/>
              <a:t>Внутрифирменный </a:t>
            </a:r>
            <a:r>
              <a:rPr lang="ru-RU" dirty="0"/>
              <a:t>контроль (самоконтроль).</a:t>
            </a:r>
          </a:p>
          <a:p>
            <a:r>
              <a:rPr lang="ru-RU" dirty="0" smtClean="0"/>
              <a:t>Внешний </a:t>
            </a:r>
            <a:r>
              <a:rPr lang="ru-RU" dirty="0"/>
              <a:t>контроль.</a:t>
            </a:r>
          </a:p>
        </p:txBody>
      </p:sp>
    </p:spTree>
    <p:extLst>
      <p:ext uri="{BB962C8B-B14F-4D97-AF65-F5344CB8AC3E}">
        <p14:creationId xmlns:p14="http://schemas.microsoft.com/office/powerpoint/2010/main" xmlns="" val="1332203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ru-RU" dirty="0" smtClean="0"/>
              <a:t>Уровни контроля РД:</a:t>
            </a:r>
          </a:p>
          <a:p>
            <a:pPr marL="514350" indent="-514350">
              <a:buNone/>
            </a:pPr>
            <a:endParaRPr lang="ru-RU" dirty="0"/>
          </a:p>
          <a:p>
            <a:r>
              <a:rPr lang="ru-RU" dirty="0" smtClean="0"/>
              <a:t>Уровень </a:t>
            </a:r>
            <a:r>
              <a:rPr lang="ru-RU" dirty="0"/>
              <a:t>рекламной службы фирмы.</a:t>
            </a:r>
          </a:p>
          <a:p>
            <a:r>
              <a:rPr lang="ru-RU" dirty="0" smtClean="0"/>
              <a:t>Уровень </a:t>
            </a:r>
            <a:r>
              <a:rPr lang="ru-RU" dirty="0" err="1" smtClean="0"/>
              <a:t>маркет</a:t>
            </a:r>
            <a:r>
              <a:rPr lang="ru-RU" dirty="0" smtClean="0"/>
              <a:t>. </a:t>
            </a:r>
            <a:r>
              <a:rPr lang="ru-RU" dirty="0"/>
              <a:t>службы и высшего руководства фирмы.</a:t>
            </a:r>
          </a:p>
          <a:p>
            <a:r>
              <a:rPr lang="ru-RU" dirty="0" smtClean="0"/>
              <a:t>Контроль </a:t>
            </a:r>
            <a:r>
              <a:rPr lang="ru-RU" dirty="0"/>
              <a:t>со стороны общественных </a:t>
            </a:r>
            <a:r>
              <a:rPr lang="ru-RU" dirty="0" err="1"/>
              <a:t>нерекламных</a:t>
            </a:r>
            <a:r>
              <a:rPr lang="ru-RU" dirty="0"/>
              <a:t> организаций.</a:t>
            </a:r>
          </a:p>
          <a:p>
            <a:r>
              <a:rPr lang="ru-RU" dirty="0" smtClean="0"/>
              <a:t>Контроль </a:t>
            </a:r>
            <a:r>
              <a:rPr lang="ru-RU" dirty="0"/>
              <a:t>со стороны общественных рекламных организаций (</a:t>
            </a:r>
            <a:r>
              <a:rPr lang="ru-RU" dirty="0" smtClean="0"/>
              <a:t>общ. </a:t>
            </a:r>
            <a:r>
              <a:rPr lang="ru-RU" dirty="0"/>
              <a:t>профессиональное саморегулирование).</a:t>
            </a:r>
          </a:p>
          <a:p>
            <a:r>
              <a:rPr lang="ru-RU" dirty="0" err="1" smtClean="0"/>
              <a:t>Гос</a:t>
            </a:r>
            <a:r>
              <a:rPr lang="ru-RU" dirty="0" smtClean="0"/>
              <a:t>. </a:t>
            </a:r>
            <a:r>
              <a:rPr lang="ru-RU" dirty="0"/>
              <a:t>контроль </a:t>
            </a:r>
            <a:r>
              <a:rPr lang="ru-RU" dirty="0" smtClean="0"/>
              <a:t>РД.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2471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Оперативный контроль </a:t>
            </a:r>
            <a:r>
              <a:rPr lang="ru-RU" dirty="0" smtClean="0"/>
              <a:t>– функция </a:t>
            </a:r>
            <a:r>
              <a:rPr lang="ru-RU" dirty="0"/>
              <a:t>оперативного </a:t>
            </a:r>
            <a:r>
              <a:rPr lang="ru-RU" dirty="0" smtClean="0"/>
              <a:t>управления. </a:t>
            </a:r>
          </a:p>
          <a:p>
            <a:pPr marL="0" indent="0"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 – управление </a:t>
            </a:r>
            <a:r>
              <a:rPr lang="ru-RU" dirty="0"/>
              <a:t>текущими </a:t>
            </a:r>
            <a:r>
              <a:rPr lang="ru-RU" dirty="0" smtClean="0"/>
              <a:t>процессами.</a:t>
            </a:r>
          </a:p>
          <a:p>
            <a:pPr marL="0" indent="0">
              <a:buNone/>
            </a:pPr>
            <a:r>
              <a:rPr lang="ru-RU" b="1" dirty="0" smtClean="0"/>
              <a:t>Сущность</a:t>
            </a:r>
            <a:r>
              <a:rPr lang="ru-RU" dirty="0" smtClean="0"/>
              <a:t> </a:t>
            </a:r>
            <a:r>
              <a:rPr lang="ru-RU" dirty="0"/>
              <a:t>— разработка мер, позволяющих воздействовать на отклонения от установленных целей менеджмента.</a:t>
            </a:r>
          </a:p>
        </p:txBody>
      </p:sp>
    </p:spTree>
    <p:extLst>
      <p:ext uri="{BB962C8B-B14F-4D97-AF65-F5344CB8AC3E}">
        <p14:creationId xmlns:p14="http://schemas.microsoft.com/office/powerpoint/2010/main" xmlns="" val="1848670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Тактический контроль </a:t>
            </a:r>
            <a:r>
              <a:rPr lang="ru-RU" dirty="0"/>
              <a:t>рекламы </a:t>
            </a:r>
            <a:r>
              <a:rPr lang="ru-RU" dirty="0" smtClean="0"/>
              <a:t>– определение </a:t>
            </a:r>
            <a:r>
              <a:rPr lang="ru-RU" dirty="0"/>
              <a:t>оптимальных вариантов рекламных обращений, каналов коммуникаций и </a:t>
            </a:r>
            <a:r>
              <a:rPr lang="ru-RU" dirty="0" err="1"/>
              <a:t>рекламоносителей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666946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Составляющие </a:t>
            </a:r>
            <a:r>
              <a:rPr lang="ru-RU" dirty="0"/>
              <a:t>тактического контроля </a:t>
            </a:r>
            <a:r>
              <a:rPr lang="ru-RU" dirty="0" smtClean="0"/>
              <a:t>–  </a:t>
            </a:r>
            <a:r>
              <a:rPr lang="ru-RU" dirty="0"/>
              <a:t>контроль эффективности </a:t>
            </a:r>
            <a:r>
              <a:rPr lang="ru-RU" dirty="0" smtClean="0"/>
              <a:t>рекламы: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/>
            <a:r>
              <a:rPr lang="ru-RU" dirty="0" smtClean="0"/>
              <a:t>коммуникативная ;</a:t>
            </a:r>
          </a:p>
          <a:p>
            <a:pPr marL="0" indent="0"/>
            <a:r>
              <a:rPr lang="ru-RU" dirty="0" smtClean="0"/>
              <a:t>экономическая </a:t>
            </a:r>
            <a:r>
              <a:rPr lang="ru-RU" dirty="0"/>
              <a:t>(</a:t>
            </a:r>
            <a:r>
              <a:rPr lang="ru-RU" dirty="0" smtClean="0"/>
              <a:t>коммерческая, торговая);</a:t>
            </a:r>
          </a:p>
          <a:p>
            <a:pPr marL="0" indent="0"/>
            <a:r>
              <a:rPr lang="ru-RU" dirty="0" smtClean="0"/>
              <a:t>психологическая.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2283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Показатели коммуникационной эффективности: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Современные методы </a:t>
            </a:r>
            <a:r>
              <a:rPr lang="ru-RU" dirty="0" err="1"/>
              <a:t>посттестирования</a:t>
            </a:r>
            <a:r>
              <a:rPr lang="ru-RU" dirty="0"/>
              <a:t> позволяют определять эффект </a:t>
            </a:r>
            <a:r>
              <a:rPr lang="ru-RU" dirty="0" smtClean="0"/>
              <a:t>рекламы</a:t>
            </a:r>
            <a:r>
              <a:rPr lang="ru-RU" dirty="0"/>
              <a:t>, воздействующей на адресата на </a:t>
            </a:r>
            <a:r>
              <a:rPr lang="ru-RU" dirty="0" smtClean="0"/>
              <a:t>уровнях</a:t>
            </a:r>
            <a:r>
              <a:rPr lang="ru-RU" dirty="0"/>
              <a:t>: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когнитивном </a:t>
            </a:r>
            <a:r>
              <a:rPr lang="ru-RU" dirty="0"/>
              <a:t>(</a:t>
            </a:r>
            <a:r>
              <a:rPr lang="ru-RU" dirty="0" smtClean="0"/>
              <a:t>область сознания</a:t>
            </a:r>
            <a:r>
              <a:rPr lang="ru-RU" dirty="0"/>
              <a:t>, рациональная деятельность); </a:t>
            </a:r>
            <a:endParaRPr lang="ru-RU" dirty="0" smtClean="0"/>
          </a:p>
          <a:p>
            <a:r>
              <a:rPr lang="ru-RU" dirty="0" smtClean="0"/>
              <a:t>аффективном </a:t>
            </a:r>
            <a:r>
              <a:rPr lang="ru-RU" dirty="0"/>
              <a:t>(область </a:t>
            </a:r>
            <a:r>
              <a:rPr lang="ru-RU" dirty="0" smtClean="0"/>
              <a:t>психологических установок </a:t>
            </a:r>
            <a:r>
              <a:rPr lang="ru-RU" dirty="0"/>
              <a:t>и мотиваций); </a:t>
            </a:r>
            <a:endParaRPr lang="ru-RU" dirty="0" smtClean="0"/>
          </a:p>
          <a:p>
            <a:r>
              <a:rPr lang="ru-RU" dirty="0" smtClean="0"/>
              <a:t>конативном </a:t>
            </a:r>
            <a:r>
              <a:rPr lang="ru-RU" dirty="0"/>
              <a:t>(область поведения, действия).</a:t>
            </a:r>
          </a:p>
        </p:txBody>
      </p:sp>
    </p:spTree>
    <p:extLst>
      <p:ext uri="{BB962C8B-B14F-4D97-AF65-F5344CB8AC3E}">
        <p14:creationId xmlns:p14="http://schemas.microsoft.com/office/powerpoint/2010/main" xmlns="" val="1832289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три</a:t>
            </a:r>
            <a:r>
              <a:rPr lang="ru-RU" dirty="0" smtClean="0"/>
              <a:t> </a:t>
            </a:r>
            <a:r>
              <a:rPr lang="ru-RU" dirty="0"/>
              <a:t>уровня коммуникативной рекламной </a:t>
            </a:r>
            <a:r>
              <a:rPr lang="ru-RU" dirty="0" smtClean="0"/>
              <a:t>эффективности (Ж. Ж. </a:t>
            </a:r>
            <a:r>
              <a:rPr lang="ru-RU" dirty="0" err="1" smtClean="0"/>
              <a:t>Ламбен</a:t>
            </a:r>
            <a:r>
              <a:rPr lang="ru-RU" dirty="0" smtClean="0"/>
              <a:t>):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/>
              <a:t>эффективность восприятия;</a:t>
            </a:r>
          </a:p>
          <a:p>
            <a:r>
              <a:rPr lang="ru-RU" dirty="0" smtClean="0"/>
              <a:t>эффективность </a:t>
            </a:r>
            <a:r>
              <a:rPr lang="ru-RU" dirty="0"/>
              <a:t>на уровне </a:t>
            </a:r>
            <a:r>
              <a:rPr lang="ru-RU" dirty="0" smtClean="0"/>
              <a:t>отношения;</a:t>
            </a:r>
          </a:p>
          <a:p>
            <a:r>
              <a:rPr lang="ru-RU" dirty="0" smtClean="0"/>
              <a:t>поведенческая эффективность.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5870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" y="1700808"/>
            <a:ext cx="8435280" cy="4325112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Эффективность на уровне восприятия </a:t>
            </a:r>
            <a:r>
              <a:rPr lang="ru-RU" dirty="0" smtClean="0"/>
              <a:t>– способность </a:t>
            </a:r>
            <a:r>
              <a:rPr lang="ru-RU" dirty="0"/>
              <a:t>рекламы преодолевать фильтры, формируемые потенциальными получателями рекламных посланий.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Это </a:t>
            </a:r>
            <a:r>
              <a:rPr lang="ru-RU" dirty="0"/>
              <a:t>позволяет рекламному сообщению достичь адресата.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 smtClean="0"/>
              <a:t>отсутствии </a:t>
            </a:r>
            <a:r>
              <a:rPr lang="ru-RU" dirty="0"/>
              <a:t>рекламного контакта </a:t>
            </a:r>
            <a:r>
              <a:rPr lang="ru-RU" dirty="0" smtClean="0"/>
              <a:t>эффективности </a:t>
            </a:r>
            <a:r>
              <a:rPr lang="ru-RU" dirty="0"/>
              <a:t>рекламы (во всех ее формах) </a:t>
            </a:r>
            <a:r>
              <a:rPr lang="ru-RU" dirty="0" smtClean="0"/>
              <a:t>не будет.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1740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661248"/>
            <a:ext cx="8507288" cy="7200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/>
              <a:t>Сравнение эффективности восприятия разных средств рекламы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83335425"/>
              </p:ext>
            </p:extLst>
          </p:nvPr>
        </p:nvGraphicFramePr>
        <p:xfrm>
          <a:off x="683568" y="980728"/>
          <a:ext cx="7632848" cy="42484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2456"/>
                <a:gridCol w="2380741"/>
                <a:gridCol w="2364656"/>
                <a:gridCol w="2374995"/>
              </a:tblGrid>
              <a:tr h="1445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Средства рекламы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Привлечение внимания,%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Запоминаемость,%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007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Кинотеатры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85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70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007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Телевидение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007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Пресса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007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Радио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1280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Эффективность </a:t>
            </a:r>
            <a:r>
              <a:rPr lang="ru-RU" b="1" i="1" dirty="0"/>
              <a:t>на уровне отношения </a:t>
            </a:r>
            <a:r>
              <a:rPr lang="ru-RU" dirty="0" smtClean="0"/>
              <a:t>–  способность </a:t>
            </a:r>
            <a:r>
              <a:rPr lang="ru-RU" dirty="0"/>
              <a:t>рекламы вызывать доверие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Исследуются </a:t>
            </a:r>
            <a:r>
              <a:rPr lang="ru-RU" dirty="0"/>
              <a:t>симпатии адресатов к рекламе (нравится — не нравится</a:t>
            </a:r>
            <a:r>
              <a:rPr lang="ru-RU" dirty="0" smtClean="0"/>
              <a:t>). </a:t>
            </a:r>
          </a:p>
          <a:p>
            <a:pPr marL="0" indent="0">
              <a:buNone/>
            </a:pPr>
            <a:r>
              <a:rPr lang="ru-RU" dirty="0" smtClean="0"/>
              <a:t>К</a:t>
            </a:r>
            <a:r>
              <a:rPr lang="ru-RU" dirty="0" smtClean="0"/>
              <a:t>оммуникативный эффект </a:t>
            </a:r>
            <a:r>
              <a:rPr lang="ru-RU" dirty="0"/>
              <a:t>рекламы </a:t>
            </a:r>
            <a:r>
              <a:rPr lang="ru-RU" dirty="0" smtClean="0"/>
              <a:t>– формирование </a:t>
            </a:r>
            <a:r>
              <a:rPr lang="ru-RU" dirty="0"/>
              <a:t>предпочтения и убежденности относительно рекламируемого объекта (бренда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131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b="1" dirty="0"/>
              <a:t>Понятие, уровни и виды контроля рекламной </a:t>
            </a:r>
            <a:r>
              <a:rPr lang="ru-RU" sz="3600" b="1" dirty="0" smtClean="0"/>
              <a:t>деятельности.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b="1" dirty="0"/>
              <a:t>Рекламный </a:t>
            </a:r>
            <a:r>
              <a:rPr lang="ru-RU" sz="3600" b="1" dirty="0" smtClean="0"/>
              <a:t>аудит.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b="1" dirty="0"/>
              <a:t>Внешнее регулирование рекламной </a:t>
            </a:r>
            <a:r>
              <a:rPr lang="ru-RU" sz="3600" b="1" dirty="0" smtClean="0"/>
              <a:t>деятельности.</a:t>
            </a:r>
          </a:p>
          <a:p>
            <a:pPr marL="742950" indent="-742950">
              <a:buFont typeface="+mj-lt"/>
              <a:buAutoNum type="arabicPeriod"/>
            </a:pP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63845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/>
              <a:t>Эффективность на уровне поведения </a:t>
            </a:r>
            <a:r>
              <a:rPr lang="ru-RU" dirty="0" smtClean="0"/>
              <a:t>–  </a:t>
            </a:r>
            <a:r>
              <a:rPr lang="ru-RU" dirty="0"/>
              <a:t>связывает коммуникативную эффективность с экономической: сформированные </a:t>
            </a:r>
            <a:r>
              <a:rPr lang="ru-RU" dirty="0" smtClean="0"/>
              <a:t>психологические </a:t>
            </a:r>
            <a:r>
              <a:rPr lang="ru-RU" dirty="0"/>
              <a:t>установки способствуют формированию мотивов поведения, </a:t>
            </a:r>
            <a:r>
              <a:rPr lang="ru-RU" dirty="0" smtClean="0"/>
              <a:t>которое подталкивает к покупке.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012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</a:t>
            </a:r>
            <a:r>
              <a:rPr lang="ru-RU" dirty="0"/>
              <a:t>эффектов </a:t>
            </a:r>
            <a:r>
              <a:rPr lang="ru-RU" dirty="0" smtClean="0"/>
              <a:t>рекламы: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потенциальный </a:t>
            </a:r>
            <a:r>
              <a:rPr lang="ru-RU" dirty="0"/>
              <a:t>контакт (</a:t>
            </a:r>
            <a:r>
              <a:rPr lang="en-US" dirty="0"/>
              <a:t>Impact</a:t>
            </a:r>
            <a:r>
              <a:rPr lang="ru-RU" dirty="0"/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подтвержденный </a:t>
            </a:r>
            <a:r>
              <a:rPr lang="ru-RU" dirty="0"/>
              <a:t>контакт (</a:t>
            </a:r>
            <a:r>
              <a:rPr lang="en-US" dirty="0"/>
              <a:t>Recall</a:t>
            </a:r>
            <a:r>
              <a:rPr lang="ru-RU" dirty="0"/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осведомленность </a:t>
            </a:r>
            <a:r>
              <a:rPr lang="ru-RU" dirty="0"/>
              <a:t>(</a:t>
            </a:r>
            <a:r>
              <a:rPr lang="en-US" dirty="0"/>
              <a:t>Awareness</a:t>
            </a:r>
            <a:r>
              <a:rPr lang="ru-RU" dirty="0"/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знание </a:t>
            </a:r>
            <a:r>
              <a:rPr lang="ru-RU" dirty="0"/>
              <a:t>(</a:t>
            </a:r>
            <a:r>
              <a:rPr lang="en-US" dirty="0"/>
              <a:t>Knowledge</a:t>
            </a:r>
            <a:r>
              <a:rPr lang="ru-RU" dirty="0" smtClean="0"/>
              <a:t>);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симпатия </a:t>
            </a:r>
            <a:r>
              <a:rPr lang="ru-RU" dirty="0"/>
              <a:t>(</a:t>
            </a:r>
            <a:r>
              <a:rPr lang="en-US" dirty="0"/>
              <a:t>lining</a:t>
            </a:r>
            <a:r>
              <a:rPr lang="ru-RU" dirty="0"/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предпочтение </a:t>
            </a:r>
            <a:r>
              <a:rPr lang="ru-RU" dirty="0"/>
              <a:t>(</a:t>
            </a:r>
            <a:r>
              <a:rPr lang="en-US" dirty="0"/>
              <a:t>Preference</a:t>
            </a:r>
            <a:r>
              <a:rPr lang="ru-RU" dirty="0"/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убежденность </a:t>
            </a:r>
            <a:r>
              <a:rPr lang="ru-RU" dirty="0"/>
              <a:t>(</a:t>
            </a:r>
            <a:r>
              <a:rPr lang="en-US" dirty="0"/>
              <a:t>Conviction</a:t>
            </a:r>
            <a:r>
              <a:rPr lang="ru-RU" dirty="0"/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действие </a:t>
            </a:r>
            <a:r>
              <a:rPr lang="ru-RU" dirty="0"/>
              <a:t>(</a:t>
            </a:r>
            <a:r>
              <a:rPr lang="en-US" dirty="0"/>
              <a:t>Action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3082488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Для оценки узнаваемости и запоминаемости </a:t>
            </a:r>
            <a:r>
              <a:rPr lang="ru-RU" dirty="0" smtClean="0"/>
              <a:t>рекламны используются методы</a:t>
            </a:r>
            <a:r>
              <a:rPr lang="ru-RU" dirty="0" smtClean="0"/>
              <a:t>:</a:t>
            </a:r>
            <a:endParaRPr lang="ru-RU" dirty="0"/>
          </a:p>
          <a:p>
            <a:pPr marL="0" indent="0"/>
            <a:r>
              <a:rPr lang="ru-RU" b="1" i="1" dirty="0"/>
              <a:t>Метод </a:t>
            </a:r>
            <a:r>
              <a:rPr lang="ru-RU" b="1" i="1" dirty="0" smtClean="0"/>
              <a:t>Гэллапа-Робинсона</a:t>
            </a:r>
            <a:r>
              <a:rPr lang="ru-RU" b="1" dirty="0" smtClean="0"/>
              <a:t>: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Для оценки запоминаемости </a:t>
            </a:r>
            <a:r>
              <a:rPr lang="ru-RU" dirty="0"/>
              <a:t>рекламы «по свежим следам</a:t>
            </a:r>
            <a:r>
              <a:rPr lang="ru-RU" dirty="0" smtClean="0"/>
              <a:t>» (сразу </a:t>
            </a:r>
            <a:r>
              <a:rPr lang="ru-RU" dirty="0"/>
              <a:t>после рекламных </a:t>
            </a:r>
            <a:r>
              <a:rPr lang="ru-RU" dirty="0" smtClean="0"/>
              <a:t>контактов).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Через </a:t>
            </a:r>
            <a:r>
              <a:rPr lang="ru-RU" dirty="0"/>
              <a:t>несколько дней после </a:t>
            </a:r>
            <a:r>
              <a:rPr lang="ru-RU" dirty="0" err="1" smtClean="0"/>
              <a:t>рекл</a:t>
            </a:r>
            <a:r>
              <a:rPr lang="ru-RU" dirty="0" smtClean="0"/>
              <a:t>. </a:t>
            </a:r>
            <a:r>
              <a:rPr lang="ru-RU" dirty="0"/>
              <a:t>мероприятия 200 </a:t>
            </a:r>
            <a:r>
              <a:rPr lang="ru-RU" dirty="0" smtClean="0"/>
              <a:t>лиц ЦА отвечают </a:t>
            </a:r>
            <a:r>
              <a:rPr lang="ru-RU" dirty="0"/>
              <a:t>на вопрос, </a:t>
            </a:r>
            <a:r>
              <a:rPr lang="ru-RU" dirty="0" smtClean="0"/>
              <a:t>помнят ли, </a:t>
            </a:r>
            <a:r>
              <a:rPr lang="ru-RU" dirty="0"/>
              <a:t>что </a:t>
            </a:r>
            <a:r>
              <a:rPr lang="ru-RU" dirty="0" smtClean="0"/>
              <a:t>видели </a:t>
            </a:r>
            <a:r>
              <a:rPr lang="ru-RU" dirty="0"/>
              <a:t>в определенном издании (радио- или телепрограмме) рекламу марки, которая тестируется.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1754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Метод </a:t>
            </a:r>
            <a:r>
              <a:rPr lang="ru-RU" b="1" i="1" dirty="0" err="1" smtClean="0"/>
              <a:t>Старча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r>
              <a:rPr lang="ru-RU" dirty="0" smtClean="0"/>
              <a:t>Исследуемый </a:t>
            </a:r>
            <a:r>
              <a:rPr lang="ru-RU" dirty="0"/>
              <a:t>представитель </a:t>
            </a:r>
            <a:r>
              <a:rPr lang="ru-RU" dirty="0" smtClean="0"/>
              <a:t>ЦА просматривает </a:t>
            </a:r>
            <a:r>
              <a:rPr lang="ru-RU" dirty="0"/>
              <a:t>публикацию и отмечает рекламные объявления, которые он видел ранее. </a:t>
            </a:r>
            <a:r>
              <a:rPr lang="ru-RU" dirty="0" smtClean="0"/>
              <a:t>Различают читателей: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1)	только видели рекламное объявление;</a:t>
            </a:r>
          </a:p>
          <a:p>
            <a:pPr marL="0" indent="0">
              <a:buNone/>
            </a:pPr>
            <a:r>
              <a:rPr lang="ru-RU" dirty="0"/>
              <a:t>2)	частично его читали и установили рекламодателя;</a:t>
            </a:r>
          </a:p>
          <a:p>
            <a:pPr marL="0" indent="0">
              <a:buNone/>
            </a:pPr>
            <a:r>
              <a:rPr lang="ru-RU" dirty="0"/>
              <a:t>3)	прочитали почти полностью все содержание рекламы.</a:t>
            </a:r>
          </a:p>
          <a:p>
            <a:pPr marL="0" indent="0">
              <a:buNone/>
            </a:pPr>
            <a:r>
              <a:rPr lang="ru-RU" dirty="0"/>
              <a:t>Метод </a:t>
            </a:r>
            <a:r>
              <a:rPr lang="ru-RU" dirty="0" smtClean="0"/>
              <a:t>позволяет </a:t>
            </a:r>
            <a:r>
              <a:rPr lang="ru-RU" dirty="0"/>
              <a:t>оценить спровоцированное воспоминание, к которому опрашиваемого подводят в ходе тестирования.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15166624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/>
              <a:t>Метод «тайников</a:t>
            </a:r>
            <a:r>
              <a:rPr lang="ru-RU" b="1" i="1" dirty="0" smtClean="0"/>
              <a:t>»:</a:t>
            </a:r>
          </a:p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/>
              <a:t>тестировании используют настоящие рекламные объявления, из которых изъята марка рекламируемой фирмы или товара. Опрашиваемые должны указать, какая марка пропущена, и описать ассоциации, которые вызывает данное </a:t>
            </a:r>
            <a:r>
              <a:rPr lang="ru-RU" dirty="0" smtClean="0"/>
              <a:t>РО.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6151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207910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2. Рекламный </a:t>
            </a:r>
            <a:r>
              <a:rPr lang="ru-RU" sz="6000" dirty="0"/>
              <a:t>аудит</a:t>
            </a:r>
          </a:p>
        </p:txBody>
      </p:sp>
    </p:spTree>
    <p:extLst>
      <p:ext uri="{BB962C8B-B14F-4D97-AF65-F5344CB8AC3E}">
        <p14:creationId xmlns:p14="http://schemas.microsoft.com/office/powerpoint/2010/main" xmlns="" val="20518079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Рекламный аудит </a:t>
            </a:r>
            <a:r>
              <a:rPr lang="ru-RU" dirty="0" smtClean="0"/>
              <a:t>– внешняя независимая экспертная оценка </a:t>
            </a:r>
            <a:r>
              <a:rPr lang="ru-RU" dirty="0"/>
              <a:t>основных направлений рекламной деятельности </a:t>
            </a:r>
            <a:r>
              <a:rPr lang="ru-RU" dirty="0" smtClean="0"/>
              <a:t>компании.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первую очередь эффективности расходования средств на рекламу, существующих рекламных материалов (рекламных обращений) и каналов коммуникации</a:t>
            </a:r>
            <a:r>
              <a:rPr lang="ru-RU" dirty="0" smtClean="0"/>
              <a:t>. </a:t>
            </a:r>
            <a:r>
              <a:rPr lang="ru-RU" dirty="0" smtClean="0"/>
              <a:t>Он отнесен к внутреннему</a:t>
            </a:r>
            <a:r>
              <a:rPr lang="ru-RU" cap="small" dirty="0" smtClean="0"/>
              <a:t> </a:t>
            </a:r>
            <a:r>
              <a:rPr lang="ru-RU" cap="small" dirty="0" smtClean="0"/>
              <a:t>контролю </a:t>
            </a:r>
            <a:r>
              <a:rPr lang="ru-RU" dirty="0" smtClean="0"/>
              <a:t>рекламы.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27422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России </a:t>
            </a:r>
            <a:r>
              <a:rPr lang="ru-RU" dirty="0"/>
              <a:t>активно развивается сфера предоставления услуг рекламного аудита.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рынке достигли определенного уровня и авторитета несколько </a:t>
            </a:r>
            <a:r>
              <a:rPr lang="ru-RU" dirty="0" smtClean="0"/>
              <a:t>компаний по аудиту рекламы: </a:t>
            </a:r>
          </a:p>
          <a:p>
            <a:pPr marL="0" indent="0"/>
            <a:r>
              <a:rPr lang="en-US" i="1" dirty="0" err="1" smtClean="0"/>
              <a:t>Qwendi</a:t>
            </a:r>
            <a:r>
              <a:rPr lang="en-US" i="1" dirty="0" smtClean="0"/>
              <a:t>-</a:t>
            </a:r>
            <a:r>
              <a:rPr lang="ru-RU" i="1" dirty="0" err="1" smtClean="0"/>
              <a:t>Русмедиаудит</a:t>
            </a:r>
            <a:endParaRPr lang="ru-RU" i="1" dirty="0" smtClean="0"/>
          </a:p>
          <a:p>
            <a:pPr marL="0" indent="0"/>
            <a:r>
              <a:rPr lang="en-US" i="1" dirty="0" smtClean="0"/>
              <a:t>Agency </a:t>
            </a:r>
            <a:r>
              <a:rPr lang="en-US" i="1" dirty="0"/>
              <a:t>Assessments </a:t>
            </a:r>
            <a:r>
              <a:rPr lang="en-US" i="1" dirty="0" smtClean="0"/>
              <a:t>International</a:t>
            </a:r>
            <a:endParaRPr lang="ru-RU" i="1" dirty="0" smtClean="0"/>
          </a:p>
          <a:p>
            <a:pPr marL="0" indent="0"/>
            <a:r>
              <a:rPr lang="en-US" i="1" dirty="0" smtClean="0"/>
              <a:t>Current </a:t>
            </a:r>
            <a:r>
              <a:rPr lang="en-US" i="1" dirty="0"/>
              <a:t>Marketing Partners </a:t>
            </a:r>
            <a:r>
              <a:rPr lang="ru-RU" dirty="0"/>
              <a:t>и </a:t>
            </a:r>
            <a:r>
              <a:rPr lang="ru-RU" dirty="0" err="1"/>
              <a:t>др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77002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Стандартный набор услуг аудиторских </a:t>
            </a:r>
            <a:r>
              <a:rPr lang="ru-RU" dirty="0" smtClean="0"/>
              <a:t>компаний: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♦ </a:t>
            </a:r>
            <a:r>
              <a:rPr lang="ru-RU" dirty="0" smtClean="0"/>
              <a:t>оценка </a:t>
            </a:r>
            <a:r>
              <a:rPr lang="ru-RU" dirty="0" err="1"/>
              <a:t>медийных</a:t>
            </a:r>
            <a:r>
              <a:rPr lang="ru-RU" dirty="0"/>
              <a:t> смет, анализ цен;</a:t>
            </a:r>
          </a:p>
          <a:p>
            <a:pPr marL="0" indent="0">
              <a:buNone/>
            </a:pPr>
            <a:r>
              <a:rPr lang="ru-RU" dirty="0"/>
              <a:t>♦ рекомендации по выбору агентств для проведения тендера;</a:t>
            </a:r>
          </a:p>
          <a:p>
            <a:pPr marL="0" indent="0">
              <a:buNone/>
            </a:pPr>
            <a:r>
              <a:rPr lang="ru-RU" dirty="0"/>
              <a:t>♦ помощь в организации и проведении </a:t>
            </a:r>
            <a:r>
              <a:rPr lang="ru-RU" dirty="0" err="1"/>
              <a:t>медиатендера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♦ анализ эффективности рекламной кампании;</a:t>
            </a:r>
          </a:p>
          <a:p>
            <a:pPr marL="0" indent="0">
              <a:buNone/>
            </a:pPr>
            <a:r>
              <a:rPr lang="ru-RU" dirty="0"/>
              <a:t>♦ консультации по схеме агентского вознаграждения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42187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287119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3. Внешнее </a:t>
            </a:r>
            <a:r>
              <a:rPr lang="ru-RU" sz="5400" dirty="0"/>
              <a:t>регулирование рекламной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3775135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4522514"/>
          </a:xfrm>
        </p:spPr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ru-RU" dirty="0" smtClean="0"/>
              <a:t>. Понятие</a:t>
            </a:r>
            <a:r>
              <a:rPr lang="ru-RU" dirty="0"/>
              <a:t>, уровни и виды контроля рекламной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9555742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363272" cy="1517104"/>
          </a:xfrm>
        </p:spPr>
        <p:txBody>
          <a:bodyPr>
            <a:noAutofit/>
          </a:bodyPr>
          <a:lstStyle/>
          <a:p>
            <a:pPr algn="l"/>
            <a:r>
              <a:rPr lang="ru-RU" sz="3600" dirty="0"/>
              <a:t>Потребители и общественность как субъекты </a:t>
            </a:r>
            <a:r>
              <a:rPr lang="ru-RU" sz="3600" dirty="0" smtClean="0"/>
              <a:t>регулирования рекламы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363272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Основные </a:t>
            </a:r>
            <a:r>
              <a:rPr lang="ru-RU" dirty="0"/>
              <a:t>группы </a:t>
            </a:r>
            <a:r>
              <a:rPr lang="ru-RU" dirty="0" smtClean="0"/>
              <a:t>внешних сил, регулирующих РД: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 </a:t>
            </a:r>
            <a:r>
              <a:rPr lang="ru-RU" i="1" dirty="0" smtClean="0"/>
              <a:t>Потребители</a:t>
            </a:r>
            <a:r>
              <a:rPr lang="ru-RU" dirty="0" smtClean="0"/>
              <a:t> – наиболее массовая аудитория рекламы.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i="1" dirty="0" smtClean="0"/>
              <a:t>Общественные </a:t>
            </a:r>
            <a:r>
              <a:rPr lang="ru-RU" i="1" dirty="0" smtClean="0"/>
              <a:t>организации</a:t>
            </a:r>
            <a:r>
              <a:rPr lang="ru-RU" dirty="0" smtClean="0"/>
              <a:t>. С </a:t>
            </a:r>
            <a:r>
              <a:rPr lang="ru-RU" dirty="0" smtClean="0"/>
              <a:t>одной стороны, </a:t>
            </a:r>
            <a:r>
              <a:rPr lang="ru-RU" dirty="0" smtClean="0"/>
              <a:t>общ. </a:t>
            </a:r>
            <a:r>
              <a:rPr lang="ru-RU" dirty="0" err="1" smtClean="0"/>
              <a:t>орг-ции</a:t>
            </a:r>
            <a:r>
              <a:rPr lang="ru-RU" dirty="0" smtClean="0"/>
              <a:t> </a:t>
            </a:r>
            <a:r>
              <a:rPr lang="ru-RU" dirty="0"/>
              <a:t>потребителей и рекламодателей</a:t>
            </a:r>
            <a:r>
              <a:rPr lang="ru-RU" dirty="0" smtClean="0"/>
              <a:t>, с другой – общ. </a:t>
            </a:r>
            <a:r>
              <a:rPr lang="ru-RU" dirty="0" err="1" smtClean="0"/>
              <a:t>орг-ции</a:t>
            </a:r>
            <a:r>
              <a:rPr lang="ru-RU" dirty="0" smtClean="0"/>
              <a:t> рекламистов.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i="1" dirty="0" smtClean="0"/>
              <a:t>Государство</a:t>
            </a:r>
            <a:r>
              <a:rPr lang="ru-RU" dirty="0" smtClean="0"/>
              <a:t> </a:t>
            </a:r>
            <a:r>
              <a:rPr lang="ru-RU" dirty="0"/>
              <a:t>в лице его ветвей власти: законодательной, исполнительной и судебной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50580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По данным </a:t>
            </a:r>
            <a:r>
              <a:rPr lang="en-US" sz="3600" dirty="0"/>
              <a:t>Gallup Media</a:t>
            </a:r>
            <a:r>
              <a:rPr lang="ru-RU" sz="3600" dirty="0"/>
              <a:t>, 29,5% россиян относятся к рекламе крайне негативно, еще 41,1% она, в общем не </a:t>
            </a:r>
            <a:r>
              <a:rPr lang="ru-RU" sz="3600" dirty="0" smtClean="0"/>
              <a:t>нравится.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2482634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19256" cy="38492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Новые правила </a:t>
            </a:r>
            <a:r>
              <a:rPr lang="ru-RU" dirty="0"/>
              <a:t>возбуждения и рассмотрения дел против </a:t>
            </a:r>
            <a:r>
              <a:rPr lang="ru-RU" dirty="0" smtClean="0"/>
              <a:t>нарушителей </a:t>
            </a:r>
            <a:r>
              <a:rPr lang="ru-RU" dirty="0" smtClean="0"/>
              <a:t>расширило </a:t>
            </a:r>
            <a:r>
              <a:rPr lang="ru-RU" dirty="0"/>
              <a:t>права граждан в </a:t>
            </a:r>
            <a:r>
              <a:rPr lang="ru-RU" dirty="0" smtClean="0"/>
              <a:t>системе </a:t>
            </a:r>
            <a:r>
              <a:rPr lang="ru-RU" dirty="0"/>
              <a:t>контроля </a:t>
            </a:r>
            <a:r>
              <a:rPr lang="ru-RU" dirty="0" smtClean="0"/>
              <a:t>рекламы (Закон РФ «0 рекламе</a:t>
            </a:r>
            <a:r>
              <a:rPr lang="ru-RU" dirty="0" smtClean="0"/>
              <a:t>»).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86234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91264" cy="420933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Любой </a:t>
            </a:r>
            <a:r>
              <a:rPr lang="ru-RU" dirty="0"/>
              <a:t>житель России имеет право обратиться в органы Федеральной антимонопольной службы (</a:t>
            </a:r>
            <a:r>
              <a:rPr lang="ru-RU" dirty="0" smtClean="0"/>
              <a:t>ФАС), добиться </a:t>
            </a:r>
            <a:r>
              <a:rPr lang="ru-RU" dirty="0"/>
              <a:t>возбуждения административного </a:t>
            </a:r>
            <a:r>
              <a:rPr lang="ru-RU" dirty="0" smtClean="0"/>
              <a:t>дела</a:t>
            </a:r>
            <a:r>
              <a:rPr lang="ru-RU" dirty="0" smtClean="0"/>
              <a:t>, став </a:t>
            </a:r>
            <a:r>
              <a:rPr lang="ru-RU" dirty="0" smtClean="0"/>
              <a:t>свидетелем нарушения рекламного </a:t>
            </a:r>
            <a:r>
              <a:rPr lang="ru-RU" dirty="0" smtClean="0"/>
              <a:t>законодательства.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22911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Потребитель, если он стал жертвой недобросовестной рекламы, может отстаивать свои права или индивидуально, или с помощью </a:t>
            </a:r>
            <a:r>
              <a:rPr lang="ru-RU" b="1" dirty="0"/>
              <a:t>общественной организации, защищающей права потребителей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27403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сер. </a:t>
            </a:r>
            <a:r>
              <a:rPr lang="en-US" dirty="0" smtClean="0"/>
              <a:t>XX</a:t>
            </a:r>
            <a:r>
              <a:rPr lang="ru-RU" dirty="0" smtClean="0"/>
              <a:t> в. развивается «</a:t>
            </a:r>
            <a:r>
              <a:rPr lang="ru-RU" i="1" u="sng" dirty="0"/>
              <a:t>консюмеризм</a:t>
            </a:r>
            <a:r>
              <a:rPr lang="ru-RU" dirty="0"/>
              <a:t>» — организованное движение граждан за расширение прав и влияния покупателей в отношении продавцов.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н. в. движение распространено во </a:t>
            </a:r>
            <a:r>
              <a:rPr lang="ru-RU" dirty="0" smtClean="0"/>
              <a:t>всех развитых странах. Особо сильные позиции –  в Скандинавских странах, США, государствах Бенилюкса.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37600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060848"/>
            <a:ext cx="7859216" cy="4513688"/>
          </a:xfrm>
        </p:spPr>
        <p:txBody>
          <a:bodyPr/>
          <a:lstStyle/>
          <a:p>
            <a:pPr marL="109728" indent="0">
              <a:buNone/>
            </a:pPr>
            <a:r>
              <a:rPr lang="ru-RU" dirty="0"/>
              <a:t>В России </a:t>
            </a:r>
            <a:r>
              <a:rPr lang="ru-RU" dirty="0" err="1" smtClean="0"/>
              <a:t>консюмеристское</a:t>
            </a:r>
            <a:r>
              <a:rPr lang="ru-RU" dirty="0" smtClean="0"/>
              <a:t> </a:t>
            </a:r>
            <a:r>
              <a:rPr lang="ru-RU" dirty="0"/>
              <a:t>движение </a:t>
            </a:r>
            <a:r>
              <a:rPr lang="ru-RU" dirty="0" smtClean="0"/>
              <a:t>– в </a:t>
            </a:r>
            <a:r>
              <a:rPr lang="ru-RU" dirty="0" smtClean="0"/>
              <a:t>стадии </a:t>
            </a:r>
            <a:r>
              <a:rPr lang="ru-RU" dirty="0"/>
              <a:t>становления</a:t>
            </a:r>
            <a:r>
              <a:rPr lang="ru-RU" dirty="0" smtClean="0"/>
              <a:t>. Его координация осуществляется </a:t>
            </a:r>
            <a:r>
              <a:rPr lang="ru-RU" dirty="0"/>
              <a:t>в </a:t>
            </a:r>
            <a:r>
              <a:rPr lang="ru-RU" dirty="0" smtClean="0"/>
              <a:t>рамках </a:t>
            </a:r>
            <a:r>
              <a:rPr lang="ru-RU" i="1" dirty="0" smtClean="0"/>
              <a:t>Международной конфедерации </a:t>
            </a:r>
            <a:r>
              <a:rPr lang="ru-RU" i="1" dirty="0" smtClean="0"/>
              <a:t>обществ </a:t>
            </a:r>
            <a:r>
              <a:rPr lang="ru-RU" i="1" dirty="0"/>
              <a:t>потребителей (</a:t>
            </a:r>
            <a:r>
              <a:rPr lang="ru-RU" i="1" dirty="0" smtClean="0"/>
              <a:t>Конф0П).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1045067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err="1"/>
              <a:t>КонфОП</a:t>
            </a:r>
            <a:r>
              <a:rPr lang="ru-RU" i="1" dirty="0"/>
              <a:t> </a:t>
            </a:r>
            <a:r>
              <a:rPr lang="ru-RU" dirty="0" smtClean="0"/>
              <a:t>– член: </a:t>
            </a:r>
          </a:p>
          <a:p>
            <a:pPr marL="0" indent="0"/>
            <a:r>
              <a:rPr lang="ru-RU" i="1" dirty="0" smtClean="0"/>
              <a:t>Международной </a:t>
            </a:r>
            <a:r>
              <a:rPr lang="ru-RU" i="1" dirty="0"/>
              <a:t>организации союзов потребителей (</a:t>
            </a:r>
            <a:r>
              <a:rPr lang="en-US" i="1" dirty="0"/>
              <a:t>Consumers </a:t>
            </a:r>
            <a:r>
              <a:rPr lang="en-US" i="1" dirty="0" smtClean="0"/>
              <a:t>International</a:t>
            </a:r>
            <a:r>
              <a:rPr lang="ru-RU" i="1" dirty="0" smtClean="0"/>
              <a:t>), </a:t>
            </a:r>
          </a:p>
          <a:p>
            <a:pPr marL="0" indent="0"/>
            <a:r>
              <a:rPr lang="ru-RU" i="1" dirty="0" smtClean="0"/>
              <a:t>Общественного </a:t>
            </a:r>
            <a:r>
              <a:rPr lang="ru-RU" i="1" dirty="0"/>
              <a:t>совета по рекламе</a:t>
            </a:r>
            <a:r>
              <a:rPr lang="ru-RU" dirty="0" smtClean="0"/>
              <a:t>, </a:t>
            </a:r>
          </a:p>
          <a:p>
            <a:pPr marL="0" indent="0"/>
            <a:r>
              <a:rPr lang="ru-RU" i="1" dirty="0" smtClean="0"/>
              <a:t>Рекламного </a:t>
            </a:r>
            <a:r>
              <a:rPr lang="ru-RU" i="1" dirty="0"/>
              <a:t>совета </a:t>
            </a:r>
            <a:r>
              <a:rPr lang="ru-RU" i="1" dirty="0" smtClean="0"/>
              <a:t>России</a:t>
            </a:r>
            <a:r>
              <a:rPr lang="ru-RU" dirty="0" smtClean="0"/>
              <a:t>,</a:t>
            </a:r>
          </a:p>
          <a:p>
            <a:pPr marL="0" indent="0"/>
            <a:r>
              <a:rPr lang="ru-RU" i="1" dirty="0" smtClean="0"/>
              <a:t>Ассоциации </a:t>
            </a:r>
            <a:r>
              <a:rPr lang="ru-RU" i="1" dirty="0"/>
              <a:t>коммуникационных агентств России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Активно влияет </a:t>
            </a:r>
            <a:r>
              <a:rPr lang="ru-RU" dirty="0" smtClean="0"/>
              <a:t>на процессы общественного регулирования </a:t>
            </a:r>
            <a:r>
              <a:rPr lang="ru-RU" dirty="0" smtClean="0"/>
              <a:t>рекламы.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98221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Международные </a:t>
            </a:r>
            <a:r>
              <a:rPr lang="ru-RU" b="1" dirty="0"/>
              <a:t>неправительственные </a:t>
            </a:r>
            <a:r>
              <a:rPr lang="ru-RU" b="1" dirty="0" smtClean="0"/>
              <a:t>организации</a:t>
            </a:r>
            <a:r>
              <a:rPr lang="ru-RU" dirty="0" smtClean="0"/>
              <a:t>: </a:t>
            </a:r>
          </a:p>
          <a:p>
            <a:pPr marL="0" indent="0"/>
            <a:r>
              <a:rPr lang="ru-RU" i="1" dirty="0" smtClean="0"/>
              <a:t>Международная </a:t>
            </a:r>
            <a:r>
              <a:rPr lang="ru-RU" i="1" dirty="0"/>
              <a:t>торговая палата (</a:t>
            </a:r>
            <a:r>
              <a:rPr lang="ru-RU" i="1" dirty="0" smtClean="0"/>
              <a:t>МТП), </a:t>
            </a:r>
            <a:endParaRPr lang="ru-RU" i="1" dirty="0" smtClean="0"/>
          </a:p>
          <a:p>
            <a:pPr marL="0" indent="0"/>
            <a:r>
              <a:rPr lang="ru-RU" i="1" dirty="0" smtClean="0"/>
              <a:t>Международный </a:t>
            </a:r>
            <a:r>
              <a:rPr lang="ru-RU" i="1" dirty="0"/>
              <a:t>союз ассоциаций рекламодателей, </a:t>
            </a:r>
            <a:endParaRPr lang="ru-RU" i="1" dirty="0" smtClean="0"/>
          </a:p>
          <a:p>
            <a:pPr marL="0" indent="0"/>
            <a:r>
              <a:rPr lang="ru-RU" i="1" dirty="0" smtClean="0"/>
              <a:t>Международная </a:t>
            </a:r>
            <a:r>
              <a:rPr lang="ru-RU" i="1" dirty="0"/>
              <a:t>ассоциация паблик </a:t>
            </a:r>
            <a:r>
              <a:rPr lang="ru-RU" i="1" dirty="0" err="1"/>
              <a:t>рилейшнз</a:t>
            </a:r>
            <a:r>
              <a:rPr lang="ru-RU" i="1" dirty="0"/>
              <a:t>, </a:t>
            </a:r>
            <a:endParaRPr lang="ru-RU" i="1" dirty="0" smtClean="0"/>
          </a:p>
          <a:p>
            <a:pPr marL="0" indent="0"/>
            <a:r>
              <a:rPr lang="ru-RU" i="1" dirty="0" smtClean="0"/>
              <a:t>Международный </a:t>
            </a:r>
            <a:r>
              <a:rPr lang="ru-RU" i="1" dirty="0"/>
              <a:t>союз ярмарок, </a:t>
            </a:r>
            <a:endParaRPr lang="ru-RU" i="1" dirty="0" smtClean="0"/>
          </a:p>
          <a:p>
            <a:pPr marL="0" indent="0"/>
            <a:r>
              <a:rPr lang="ru-RU" i="1" dirty="0" smtClean="0"/>
              <a:t>Европейская </a:t>
            </a:r>
            <a:r>
              <a:rPr lang="ru-RU" i="1" dirty="0"/>
              <a:t>ассоциация предприятий прямой рекламы </a:t>
            </a:r>
            <a:r>
              <a:rPr lang="ru-RU" dirty="0"/>
              <a:t>и др.</a:t>
            </a:r>
          </a:p>
          <a:p>
            <a:pPr>
              <a:buNone/>
            </a:pPr>
            <a:r>
              <a:rPr lang="ru-RU" dirty="0" smtClean="0"/>
              <a:t>	Сильное </a:t>
            </a:r>
            <a:r>
              <a:rPr lang="ru-RU" dirty="0" smtClean="0"/>
              <a:t>влияние на координацию совместных усилий, унификацию требований к </a:t>
            </a:r>
            <a:r>
              <a:rPr lang="ru-RU" dirty="0" smtClean="0"/>
              <a:t>рекламе.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79468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Международный кодекс рекламной </a:t>
            </a:r>
            <a:r>
              <a:rPr lang="ru-RU" b="1" dirty="0" smtClean="0"/>
              <a:t>практики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smtClean="0"/>
              <a:t>содержит разделы:</a:t>
            </a:r>
          </a:p>
          <a:p>
            <a:pPr marL="0" indent="0"/>
            <a:r>
              <a:rPr lang="ru-RU" dirty="0" smtClean="0"/>
              <a:t>«Основные </a:t>
            </a:r>
            <a:r>
              <a:rPr lang="ru-RU" dirty="0"/>
              <a:t>принципы</a:t>
            </a:r>
            <a:r>
              <a:rPr lang="ru-RU" dirty="0" smtClean="0"/>
              <a:t>»</a:t>
            </a:r>
          </a:p>
          <a:p>
            <a:pPr marL="0" indent="0"/>
            <a:r>
              <a:rPr lang="ru-RU" dirty="0" smtClean="0"/>
              <a:t>«</a:t>
            </a:r>
            <a:r>
              <a:rPr lang="ru-RU" dirty="0"/>
              <a:t>Нормы</a:t>
            </a:r>
            <a:r>
              <a:rPr lang="ru-RU" dirty="0" smtClean="0"/>
              <a:t>»</a:t>
            </a:r>
          </a:p>
          <a:p>
            <a:pPr marL="0" indent="0"/>
            <a:r>
              <a:rPr lang="ru-RU" dirty="0" smtClean="0"/>
              <a:t>«</a:t>
            </a:r>
            <a:r>
              <a:rPr lang="ru-RU" dirty="0"/>
              <a:t>Специальные постановления</a:t>
            </a:r>
            <a:r>
              <a:rPr lang="ru-RU" dirty="0" smtClean="0"/>
              <a:t>»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(Посл</a:t>
            </a:r>
            <a:r>
              <a:rPr lang="ru-RU" dirty="0" smtClean="0"/>
              <a:t>. ред. утверждена 47-й сессией </a:t>
            </a:r>
            <a:r>
              <a:rPr lang="ru-RU" i="1" dirty="0" smtClean="0"/>
              <a:t>МТП</a:t>
            </a:r>
            <a:r>
              <a:rPr lang="ru-RU" dirty="0" smtClean="0"/>
              <a:t> в Париже в 1986 г</a:t>
            </a:r>
            <a:r>
              <a:rPr lang="ru-RU" dirty="0" smtClean="0"/>
              <a:t>.).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5467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b="1" dirty="0" smtClean="0"/>
              <a:t>Контроль</a:t>
            </a:r>
            <a:r>
              <a:rPr lang="ru-RU" sz="3200" dirty="0" smtClean="0"/>
              <a:t> – </a:t>
            </a:r>
            <a:r>
              <a:rPr lang="ru-RU" sz="3200" dirty="0"/>
              <a:t>неотъемлемый элемент любого </a:t>
            </a:r>
            <a:r>
              <a:rPr lang="ru-RU" sz="3200" dirty="0" smtClean="0"/>
              <a:t>управленческого процесса.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9468250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Основные принципы РД: </a:t>
            </a:r>
          </a:p>
          <a:p>
            <a:pPr marL="0" indent="0"/>
            <a:r>
              <a:rPr lang="ru-RU" dirty="0" smtClean="0"/>
              <a:t>пристойность</a:t>
            </a:r>
          </a:p>
          <a:p>
            <a:pPr marL="0" indent="0"/>
            <a:r>
              <a:rPr lang="ru-RU" dirty="0" smtClean="0"/>
              <a:t>честность</a:t>
            </a:r>
          </a:p>
          <a:p>
            <a:pPr marL="0" indent="0"/>
            <a:r>
              <a:rPr lang="ru-RU" dirty="0" smtClean="0"/>
              <a:t>социальная ответственность</a:t>
            </a:r>
          </a:p>
          <a:p>
            <a:pPr marL="0" indent="0"/>
            <a:r>
              <a:rPr lang="ru-RU" dirty="0" smtClean="0"/>
              <a:t>достоверность</a:t>
            </a:r>
          </a:p>
          <a:p>
            <a:pPr marL="0" indent="0"/>
            <a:r>
              <a:rPr lang="ru-RU" dirty="0" smtClean="0"/>
              <a:t>юридическая безупречность</a:t>
            </a:r>
          </a:p>
          <a:p>
            <a:pPr marL="0" indent="0"/>
            <a:r>
              <a:rPr lang="ru-RU" dirty="0" smtClean="0"/>
              <a:t>соответствие </a:t>
            </a:r>
            <a:r>
              <a:rPr lang="ru-RU" dirty="0"/>
              <a:t>принципам добросовестной конкуренции и др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42873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25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Международная организация </a:t>
            </a:r>
            <a:r>
              <a:rPr lang="ru-RU" b="1" dirty="0" smtClean="0"/>
              <a:t>рекламодателей – </a:t>
            </a:r>
          </a:p>
          <a:p>
            <a:pPr marL="0" indent="0"/>
            <a:r>
              <a:rPr lang="ru-RU" i="1" dirty="0" smtClean="0"/>
              <a:t>Всемирная </a:t>
            </a:r>
            <a:r>
              <a:rPr lang="ru-RU" i="1" dirty="0"/>
              <a:t>федерация рекламодателей ( </a:t>
            </a:r>
            <a:r>
              <a:rPr lang="en-US" i="1" dirty="0"/>
              <a:t>World Federation of Advertisers </a:t>
            </a:r>
            <a:r>
              <a:rPr lang="ru-RU" i="1" dirty="0"/>
              <a:t>— </a:t>
            </a:r>
            <a:r>
              <a:rPr lang="en-US" i="1" dirty="0"/>
              <a:t>WFA</a:t>
            </a:r>
            <a:r>
              <a:rPr lang="ru-RU" i="1" dirty="0"/>
              <a:t>). </a:t>
            </a:r>
            <a:r>
              <a:rPr lang="ru-RU" dirty="0"/>
              <a:t>Рекламодатели объединяют усилия для решения глобальных </a:t>
            </a:r>
            <a:r>
              <a:rPr lang="ru-RU" dirty="0" smtClean="0"/>
              <a:t>проблем (например, разработка </a:t>
            </a:r>
            <a:r>
              <a:rPr lang="ru-RU" dirty="0"/>
              <a:t>международных стандартов по закупке рекламного пространства </a:t>
            </a:r>
            <a:r>
              <a:rPr lang="ru-RU" dirty="0" smtClean="0"/>
              <a:t>СМИ).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52102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6895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Система государственного управления рекламной деятельностью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Государственное </a:t>
            </a:r>
            <a:r>
              <a:rPr lang="ru-RU" dirty="0" smtClean="0"/>
              <a:t>регулирование: </a:t>
            </a:r>
          </a:p>
          <a:p>
            <a:pPr marL="0" indent="0">
              <a:buNone/>
            </a:pPr>
            <a:r>
              <a:rPr lang="ru-RU" dirty="0" smtClean="0"/>
              <a:t>создание законодательной </a:t>
            </a:r>
            <a:r>
              <a:rPr lang="ru-RU" dirty="0"/>
              <a:t>базы, </a:t>
            </a:r>
            <a:endParaRPr lang="ru-RU" dirty="0" smtClean="0"/>
          </a:p>
          <a:p>
            <a:pPr marL="0" indent="0"/>
            <a:r>
              <a:rPr lang="ru-RU" dirty="0" smtClean="0"/>
              <a:t>формирование </a:t>
            </a:r>
            <a:r>
              <a:rPr lang="ru-RU" dirty="0"/>
              <a:t>системы исполнительных органов разных </a:t>
            </a:r>
            <a:r>
              <a:rPr lang="ru-RU" dirty="0" smtClean="0"/>
              <a:t>уровней</a:t>
            </a:r>
          </a:p>
          <a:p>
            <a:pPr marL="0" indent="0"/>
            <a:r>
              <a:rPr lang="ru-RU" dirty="0" smtClean="0"/>
              <a:t>осуществление контроля </a:t>
            </a:r>
            <a:r>
              <a:rPr lang="ru-RU" dirty="0"/>
              <a:t>за </a:t>
            </a:r>
            <a:r>
              <a:rPr lang="ru-RU" dirty="0" smtClean="0"/>
              <a:t>рекламой</a:t>
            </a:r>
          </a:p>
          <a:p>
            <a:pPr marL="0" indent="0"/>
            <a:r>
              <a:rPr lang="ru-RU" dirty="0" smtClean="0"/>
              <a:t>судебная практика </a:t>
            </a:r>
            <a:r>
              <a:rPr lang="ru-RU" dirty="0"/>
              <a:t>регулирования </a:t>
            </a:r>
            <a:r>
              <a:rPr lang="ru-RU" dirty="0" smtClean="0"/>
              <a:t>РД.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28488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792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Основные объекты </a:t>
            </a:r>
            <a:r>
              <a:rPr lang="ru-RU" dirty="0"/>
              <a:t>государственного регулирования </a:t>
            </a:r>
            <a:r>
              <a:rPr lang="ru-RU" dirty="0" smtClean="0"/>
              <a:t>рекламы: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рекламная </a:t>
            </a:r>
            <a:r>
              <a:rPr lang="ru-RU" dirty="0"/>
              <a:t>деятельность в целом;</a:t>
            </a:r>
          </a:p>
          <a:p>
            <a:r>
              <a:rPr lang="ru-RU" dirty="0" smtClean="0"/>
              <a:t>реклама </a:t>
            </a:r>
            <a:r>
              <a:rPr lang="ru-RU" dirty="0"/>
              <a:t>товаров, представляющих потенциальную опасность для потребителей;</a:t>
            </a:r>
          </a:p>
          <a:p>
            <a:r>
              <a:rPr lang="ru-RU" dirty="0" smtClean="0"/>
              <a:t>использование </a:t>
            </a:r>
            <a:r>
              <a:rPr lang="ru-RU" dirty="0"/>
              <a:t>необоснованных утверждений;</a:t>
            </a:r>
          </a:p>
          <a:p>
            <a:r>
              <a:rPr lang="ru-RU" dirty="0" smtClean="0"/>
              <a:t>охрана </a:t>
            </a:r>
            <a:r>
              <a:rPr lang="ru-RU" dirty="0"/>
              <a:t>авторских прав на рекламные идеи и решения;</a:t>
            </a:r>
          </a:p>
          <a:p>
            <a:r>
              <a:rPr lang="ru-RU" dirty="0" smtClean="0"/>
              <a:t>правовая </a:t>
            </a:r>
            <a:r>
              <a:rPr lang="ru-RU" dirty="0"/>
              <a:t>защита товарных знаков и других форм интеллектуальной собственности;</a:t>
            </a:r>
          </a:p>
          <a:p>
            <a:r>
              <a:rPr lang="ru-RU" dirty="0" smtClean="0"/>
              <a:t>реклама</a:t>
            </a:r>
            <a:r>
              <a:rPr lang="ru-RU" dirty="0"/>
              <a:t>, вводящая в заблуждение и содержащая «исчезающую приманку»;</a:t>
            </a:r>
          </a:p>
          <a:p>
            <a:r>
              <a:rPr lang="ru-RU" dirty="0" smtClean="0"/>
              <a:t>сравнительная </a:t>
            </a:r>
            <a:r>
              <a:rPr lang="ru-RU" dirty="0"/>
              <a:t>реклама;</a:t>
            </a:r>
          </a:p>
          <a:p>
            <a:r>
              <a:rPr lang="ru-RU" dirty="0"/>
              <a:t>реклама, направленная на </a:t>
            </a:r>
            <a:r>
              <a:rPr lang="ru-RU" dirty="0" smtClean="0"/>
              <a:t>детей </a:t>
            </a:r>
            <a:r>
              <a:rPr lang="ru-RU" dirty="0"/>
              <a:t>и др.</a:t>
            </a:r>
          </a:p>
        </p:txBody>
      </p:sp>
    </p:spTree>
    <p:extLst>
      <p:ext uri="{BB962C8B-B14F-4D97-AF65-F5344CB8AC3E}">
        <p14:creationId xmlns:p14="http://schemas.microsoft.com/office/powerpoint/2010/main" xmlns="" val="6356153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51125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Развитие </a:t>
            </a:r>
            <a:r>
              <a:rPr lang="ru-RU" dirty="0"/>
              <a:t>системы </a:t>
            </a:r>
            <a:r>
              <a:rPr lang="ru-RU" dirty="0" err="1" smtClean="0"/>
              <a:t>гос</a:t>
            </a:r>
            <a:r>
              <a:rPr lang="ru-RU" dirty="0" smtClean="0"/>
              <a:t>. управления </a:t>
            </a:r>
            <a:r>
              <a:rPr lang="ru-RU" dirty="0" smtClean="0"/>
              <a:t>рекламой </a:t>
            </a:r>
            <a:r>
              <a:rPr lang="ru-RU" dirty="0" smtClean="0"/>
              <a:t>зависит от </a:t>
            </a:r>
            <a:r>
              <a:rPr lang="ru-RU" i="1" u="sng" dirty="0" smtClean="0"/>
              <a:t>особенностей национальной </a:t>
            </a:r>
            <a:r>
              <a:rPr lang="ru-RU" i="1" u="sng" dirty="0" smtClean="0"/>
              <a:t>психологии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i="1" dirty="0" smtClean="0"/>
              <a:t>Например, сравнительная </a:t>
            </a:r>
            <a:r>
              <a:rPr lang="ru-RU" i="1" dirty="0" smtClean="0"/>
              <a:t>реклама широко </a:t>
            </a:r>
            <a:r>
              <a:rPr lang="ru-RU" i="1" dirty="0" smtClean="0"/>
              <a:t>распространена в США и Великобритании. </a:t>
            </a:r>
            <a:r>
              <a:rPr lang="ru-RU" i="1" dirty="0" smtClean="0"/>
              <a:t>Реже </a:t>
            </a:r>
            <a:r>
              <a:rPr lang="ru-RU" i="1" dirty="0" smtClean="0"/>
              <a:t>она используется в практике рекламы </a:t>
            </a:r>
            <a:r>
              <a:rPr lang="ru-RU" i="1" dirty="0" smtClean="0"/>
              <a:t>Японии (прямого </a:t>
            </a:r>
            <a:r>
              <a:rPr lang="ru-RU" i="1" dirty="0" smtClean="0"/>
              <a:t>запрета сравнительной рекламы в </a:t>
            </a:r>
            <a:r>
              <a:rPr lang="ru-RU" i="1" dirty="0" smtClean="0"/>
              <a:t>законе нет). </a:t>
            </a:r>
          </a:p>
          <a:p>
            <a:pPr marL="0" indent="0">
              <a:buNone/>
            </a:pPr>
            <a:r>
              <a:rPr lang="ru-RU" i="1" dirty="0" smtClean="0"/>
              <a:t>В </a:t>
            </a:r>
            <a:r>
              <a:rPr lang="ru-RU" i="1" dirty="0" smtClean="0"/>
              <a:t>законодательстве Индии, Бразилии и некоторых других </a:t>
            </a:r>
            <a:r>
              <a:rPr lang="ru-RU" i="1" dirty="0" smtClean="0"/>
              <a:t>государств сравн. реклама запрещена. </a:t>
            </a:r>
          </a:p>
          <a:p>
            <a:pPr marL="0" indent="0">
              <a:buNone/>
            </a:pPr>
            <a:r>
              <a:rPr lang="ru-RU" i="1" dirty="0" smtClean="0"/>
              <a:t>В законе </a:t>
            </a:r>
            <a:r>
              <a:rPr lang="ru-RU" i="1" dirty="0" smtClean="0"/>
              <a:t>РФ «О рекламе» сравнительная реклама фактически запрещена.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67632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Сфера различий рекламного </a:t>
            </a:r>
            <a:r>
              <a:rPr lang="ru-RU" dirty="0"/>
              <a:t>законодательства </a:t>
            </a:r>
            <a:r>
              <a:rPr lang="ru-RU" dirty="0" smtClean="0"/>
              <a:t>стран – </a:t>
            </a:r>
            <a:r>
              <a:rPr lang="ru-RU" u="sng" dirty="0" smtClean="0"/>
              <a:t>реклама алкоголя и табачных изделий</a:t>
            </a:r>
            <a:r>
              <a:rPr lang="ru-RU" dirty="0" smtClean="0"/>
              <a:t>. </a:t>
            </a:r>
            <a:r>
              <a:rPr lang="ru-RU" dirty="0"/>
              <a:t>В большинстве </a:t>
            </a:r>
            <a:r>
              <a:rPr lang="ru-RU" dirty="0" smtClean="0"/>
              <a:t>стран </a:t>
            </a:r>
            <a:r>
              <a:rPr lang="ru-RU" dirty="0"/>
              <a:t>реклама этих товаров ограничена (каналы распространения рекламы, </a:t>
            </a:r>
            <a:r>
              <a:rPr lang="ru-RU" dirty="0" smtClean="0"/>
              <a:t>со</a:t>
            </a:r>
            <a:r>
              <a:rPr lang="ru-RU" dirty="0"/>
              <a:t>держание рекламных </a:t>
            </a:r>
            <a:r>
              <a:rPr lang="ru-RU" dirty="0" smtClean="0"/>
              <a:t>обращений, возраст моделей, которые принимают участие в производстве рекламы и т. п.).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Страны </a:t>
            </a:r>
            <a:r>
              <a:rPr lang="ru-RU" dirty="0" smtClean="0"/>
              <a:t>ЕС ввели запрет на рекламу табака на </a:t>
            </a:r>
            <a:r>
              <a:rPr lang="ru-RU" dirty="0" smtClean="0"/>
              <a:t>ТВ. </a:t>
            </a:r>
            <a:r>
              <a:rPr lang="ru-RU" dirty="0" smtClean="0"/>
              <a:t>Предусмотрен поэтапный запрет на все формы рекламы этого типа товаров.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60058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Великобритании </a:t>
            </a:r>
            <a:r>
              <a:rPr lang="ru-RU" dirty="0" smtClean="0"/>
              <a:t>запрещена </a:t>
            </a:r>
            <a:r>
              <a:rPr lang="ru-RU" dirty="0" smtClean="0"/>
              <a:t>не только любая прямая реклама табачных </a:t>
            </a:r>
            <a:r>
              <a:rPr lang="ru-RU" dirty="0" smtClean="0"/>
              <a:t>изделий, но </a:t>
            </a:r>
            <a:r>
              <a:rPr lang="ru-RU" dirty="0" smtClean="0"/>
              <a:t>и финансовая поддержка табачными компаниями спортивных мероприятий.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99692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19256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Отношение к употреблению алкоголя </a:t>
            </a:r>
            <a:r>
              <a:rPr lang="ru-RU" dirty="0" smtClean="0"/>
              <a:t>зависит </a:t>
            </a:r>
            <a:r>
              <a:rPr lang="ru-RU" dirty="0"/>
              <a:t>от национальных </a:t>
            </a:r>
            <a:r>
              <a:rPr lang="ru-RU" i="1" dirty="0"/>
              <a:t>культурных</a:t>
            </a:r>
            <a:r>
              <a:rPr lang="ru-RU" dirty="0"/>
              <a:t> </a:t>
            </a:r>
            <a:r>
              <a:rPr lang="ru-RU" dirty="0" smtClean="0"/>
              <a:t>традиций, что </a:t>
            </a:r>
            <a:r>
              <a:rPr lang="ru-RU" dirty="0"/>
              <a:t>влияет на особенности </a:t>
            </a:r>
            <a:r>
              <a:rPr lang="ru-RU" dirty="0" err="1" smtClean="0"/>
              <a:t>гос</a:t>
            </a:r>
            <a:r>
              <a:rPr lang="ru-RU" dirty="0" smtClean="0"/>
              <a:t>. </a:t>
            </a:r>
            <a:r>
              <a:rPr lang="ru-RU" dirty="0"/>
              <a:t>регулирования рекламы алкоголя. </a:t>
            </a: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Так</a:t>
            </a:r>
            <a:r>
              <a:rPr lang="ru-RU" i="1" dirty="0"/>
              <a:t>, в </a:t>
            </a:r>
            <a:r>
              <a:rPr lang="ru-RU" i="1" dirty="0" err="1" smtClean="0"/>
              <a:t>южноевропейских</a:t>
            </a:r>
            <a:r>
              <a:rPr lang="ru-RU" i="1" dirty="0" smtClean="0"/>
              <a:t> странах</a:t>
            </a:r>
            <a:r>
              <a:rPr lang="ru-RU" i="1" dirty="0"/>
              <a:t>, где употребление вин </a:t>
            </a:r>
            <a:r>
              <a:rPr lang="ru-RU" i="1" dirty="0" smtClean="0"/>
              <a:t>– национальная традиция, </a:t>
            </a:r>
            <a:r>
              <a:rPr lang="ru-RU" i="1" dirty="0"/>
              <a:t>реклама алкоголя не </a:t>
            </a:r>
            <a:r>
              <a:rPr lang="ru-RU" i="1" dirty="0" smtClean="0"/>
              <a:t>запрещена.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7734860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Также запрет может быть связан с </a:t>
            </a:r>
            <a:r>
              <a:rPr lang="ru-RU" dirty="0" smtClean="0"/>
              <a:t>особенностями </a:t>
            </a:r>
            <a:r>
              <a:rPr lang="ru-RU" i="1" dirty="0" smtClean="0"/>
              <a:t>религии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Например</a:t>
            </a:r>
            <a:r>
              <a:rPr lang="ru-RU" i="1" dirty="0"/>
              <a:t>, </a:t>
            </a:r>
            <a:r>
              <a:rPr lang="ru-RU" i="1" dirty="0" smtClean="0"/>
              <a:t>ислам </a:t>
            </a:r>
            <a:r>
              <a:rPr lang="ru-RU" i="1" dirty="0"/>
              <a:t>запрещает </a:t>
            </a:r>
            <a:r>
              <a:rPr lang="ru-RU" i="1" dirty="0" smtClean="0"/>
              <a:t>употребление </a:t>
            </a:r>
            <a:r>
              <a:rPr lang="ru-RU" i="1" dirty="0"/>
              <a:t>алкогольных напитков. Как следствие, в некоторых мусульманских странах законодательно запрещено употребление алкогольных </a:t>
            </a:r>
            <a:r>
              <a:rPr lang="ru-RU" i="1" dirty="0" smtClean="0"/>
              <a:t>напитков и запрет на рекламу </a:t>
            </a:r>
            <a:r>
              <a:rPr lang="ru-RU" i="1" dirty="0"/>
              <a:t>алкоголя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2169980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86561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Исторически одна из наиболее развитых систем законодательного обеспечения</a:t>
            </a:r>
            <a:br>
              <a:rPr lang="ru-RU" dirty="0"/>
            </a:br>
            <a:r>
              <a:rPr lang="ru-RU" dirty="0"/>
              <a:t>рекламы </a:t>
            </a:r>
            <a:r>
              <a:rPr lang="ru-RU" dirty="0" smtClean="0"/>
              <a:t>– </a:t>
            </a:r>
            <a:r>
              <a:rPr lang="ru-RU" dirty="0"/>
              <a:t>в </a:t>
            </a:r>
            <a:r>
              <a:rPr lang="ru-RU" b="1" dirty="0" smtClean="0"/>
              <a:t>США </a:t>
            </a:r>
            <a:r>
              <a:rPr lang="ru-RU" dirty="0" smtClean="0"/>
              <a:t>(более </a:t>
            </a:r>
            <a:r>
              <a:rPr lang="ru-RU" dirty="0"/>
              <a:t>20 законов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4706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Специфические цели контроля рекламной деятельности: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Обеспечение соответствия главных направлений </a:t>
            </a:r>
            <a:r>
              <a:rPr lang="ru-RU" dirty="0" smtClean="0"/>
              <a:t>РД целям </a:t>
            </a:r>
            <a:r>
              <a:rPr lang="ru-RU" dirty="0" err="1" smtClean="0"/>
              <a:t>мар-га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smtClean="0"/>
              <a:t>коммуникациям фирмы</a:t>
            </a:r>
            <a:r>
              <a:rPr lang="ru-RU" dirty="0" smtClean="0"/>
              <a:t>;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Определение </a:t>
            </a:r>
            <a:r>
              <a:rPr lang="ru-RU" dirty="0" smtClean="0"/>
              <a:t>эффекта рекламны;</a:t>
            </a: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Определение эффективности расходования финансовых средств на рекламу;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16861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В </a:t>
            </a:r>
            <a:r>
              <a:rPr lang="ru-RU" b="1" dirty="0"/>
              <a:t>Великобритании</a:t>
            </a:r>
            <a:r>
              <a:rPr lang="ru-RU" dirty="0"/>
              <a:t> основу этого обеспечения составляют законы и директивы Европейской комиссии (например, Положение «Об обманчивой рекламе</a:t>
            </a:r>
            <a:r>
              <a:rPr lang="ru-RU" dirty="0" smtClean="0"/>
              <a:t>»).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120780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Создание </a:t>
            </a:r>
            <a:r>
              <a:rPr lang="ru-RU" b="1" dirty="0" smtClean="0"/>
              <a:t>Европейского союза </a:t>
            </a:r>
            <a:r>
              <a:rPr lang="ru-RU" dirty="0" smtClean="0"/>
              <a:t>привело </a:t>
            </a:r>
            <a:r>
              <a:rPr lang="ru-RU" dirty="0"/>
              <a:t>к тому, что страны - члены этого сообщества должны корректировать свое законодательство в соответствии с установками ЕС. </a:t>
            </a:r>
          </a:p>
        </p:txBody>
      </p:sp>
    </p:spTree>
    <p:extLst>
      <p:ext uri="{BB962C8B-B14F-4D97-AF65-F5344CB8AC3E}">
        <p14:creationId xmlns:p14="http://schemas.microsoft.com/office/powerpoint/2010/main" xmlns="" val="15475908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В </a:t>
            </a:r>
            <a:r>
              <a:rPr lang="ru-RU" b="1" dirty="0" smtClean="0"/>
              <a:t>РФ </a:t>
            </a:r>
            <a:r>
              <a:rPr lang="ru-RU" dirty="0" smtClean="0"/>
              <a:t>основным </a:t>
            </a:r>
            <a:r>
              <a:rPr lang="ru-RU" dirty="0"/>
              <a:t>законодательным актом прямого действия, который регулирует </a:t>
            </a:r>
            <a:r>
              <a:rPr lang="ru-RU" dirty="0" smtClean="0"/>
              <a:t>РД, </a:t>
            </a:r>
            <a:r>
              <a:rPr lang="ru-RU" dirty="0"/>
              <a:t>является Закон РФ «О рекламе</a:t>
            </a:r>
            <a:r>
              <a:rPr lang="ru-RU" dirty="0" smtClean="0"/>
              <a:t>» (2006 г.).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90083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Другие законодательные акты: </a:t>
            </a:r>
          </a:p>
          <a:p>
            <a:pPr marL="0" indent="0"/>
            <a:r>
              <a:rPr lang="ru-RU" dirty="0" smtClean="0"/>
              <a:t>Закон </a:t>
            </a:r>
            <a:r>
              <a:rPr lang="ru-RU" dirty="0"/>
              <a:t>РФ «О средствах массовой информации» от 27.12.1991 г.; </a:t>
            </a:r>
            <a:endParaRPr lang="ru-RU" dirty="0" smtClean="0"/>
          </a:p>
          <a:p>
            <a:pPr marL="0" indent="0"/>
            <a:r>
              <a:rPr lang="ru-RU" dirty="0" smtClean="0"/>
              <a:t>Закон </a:t>
            </a:r>
            <a:r>
              <a:rPr lang="ru-RU" dirty="0"/>
              <a:t>РФ «0 товарных знаках, знаках обслуживания и наименованиях мест происхождения </a:t>
            </a:r>
            <a:r>
              <a:rPr lang="ru-RU" dirty="0" smtClean="0"/>
              <a:t>товаров» </a:t>
            </a:r>
            <a:r>
              <a:rPr lang="ru-RU" dirty="0"/>
              <a:t>от 23.09.1992 г</a:t>
            </a:r>
            <a:r>
              <a:rPr lang="ru-RU" dirty="0" smtClean="0"/>
              <a:t>.;</a:t>
            </a:r>
          </a:p>
          <a:p>
            <a:pPr marL="0" indent="0"/>
            <a:r>
              <a:rPr lang="ru-RU" dirty="0" smtClean="0"/>
              <a:t> </a:t>
            </a:r>
            <a:r>
              <a:rPr lang="ru-RU" dirty="0"/>
              <a:t>Закон РФ «О сертификации продукции и услуг» от 10.06.1993 г. и др.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2576510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Законодательную </a:t>
            </a:r>
            <a:r>
              <a:rPr lang="ru-RU" dirty="0" smtClean="0"/>
              <a:t>базу регулирования рекламы дополняют также указы президента России: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smtClean="0"/>
              <a:t>О защите потребителей от недобросовестной рекламы» от 10.06.1994 г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</a:t>
            </a:r>
            <a:r>
              <a:rPr lang="ru-RU" dirty="0" smtClean="0"/>
              <a:t>О защите интересов инвесторов» от 11.06.1994 г.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smtClean="0"/>
              <a:t>О гарантиях граждан на охрану здоровья при распространении рекламы» от 17.02.1995 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Первая редакция Закона РФ </a:t>
            </a:r>
            <a:r>
              <a:rPr lang="ru-RU" dirty="0" smtClean="0"/>
              <a:t>«О </a:t>
            </a:r>
            <a:r>
              <a:rPr lang="ru-RU" dirty="0"/>
              <a:t>рекламе» </a:t>
            </a:r>
            <a:r>
              <a:rPr lang="ru-RU" dirty="0" smtClean="0"/>
              <a:t>- 1995 </a:t>
            </a:r>
            <a:r>
              <a:rPr lang="ru-RU" dirty="0"/>
              <a:t>г. </a:t>
            </a:r>
            <a:r>
              <a:rPr lang="ru-RU" dirty="0" smtClean="0"/>
              <a:t>определила </a:t>
            </a:r>
            <a:r>
              <a:rPr lang="ru-RU" dirty="0"/>
              <a:t>основные принципы </a:t>
            </a:r>
            <a:r>
              <a:rPr lang="ru-RU" dirty="0" smtClean="0"/>
              <a:t>РД в стране.</a:t>
            </a:r>
          </a:p>
          <a:p>
            <a:pPr marL="0" indent="0">
              <a:buNone/>
            </a:pPr>
            <a:r>
              <a:rPr lang="ru-RU" dirty="0" smtClean="0"/>
              <a:t>Закон </a:t>
            </a:r>
            <a:r>
              <a:rPr lang="ru-RU" dirty="0"/>
              <a:t>установил ответственность за недобросовестную, недостоверную рекламу, определил права и обязанности участников рекламного процесса, а также механизм государственного </a:t>
            </a:r>
            <a:r>
              <a:rPr lang="ru-RU" dirty="0" smtClean="0"/>
              <a:t>регулирования в </a:t>
            </a:r>
            <a:r>
              <a:rPr lang="ru-RU" dirty="0"/>
              <a:t>сфере рекламы.</a:t>
            </a:r>
          </a:p>
        </p:txBody>
      </p:sp>
    </p:spTree>
    <p:extLst>
      <p:ext uri="{BB962C8B-B14F-4D97-AF65-F5344CB8AC3E}">
        <p14:creationId xmlns:p14="http://schemas.microsoft.com/office/powerpoint/2010/main" xmlns="" val="12203710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496944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Действующая редакция Закона РФ «О рекламе» была принята </a:t>
            </a:r>
            <a:r>
              <a:rPr lang="ru-RU" dirty="0" smtClean="0"/>
              <a:t>в 2006 г.</a:t>
            </a:r>
            <a:r>
              <a:rPr lang="ru-RU" dirty="0"/>
              <a:t> </a:t>
            </a:r>
            <a:r>
              <a:rPr lang="ru-RU" dirty="0" smtClean="0"/>
              <a:t>С</a:t>
            </a:r>
            <a:r>
              <a:rPr lang="ru-RU" dirty="0" smtClean="0"/>
              <a:t>одержит </a:t>
            </a:r>
            <a:r>
              <a:rPr lang="ru-RU" dirty="0"/>
              <a:t>ряд новшеств.</a:t>
            </a:r>
          </a:p>
          <a:p>
            <a:pPr marL="0" indent="0">
              <a:buNone/>
            </a:pPr>
            <a:r>
              <a:rPr lang="ru-RU" dirty="0"/>
              <a:t>1.	Возросла ответственность рекламодателя за достоверность информации, содержащейся в рекламном сообщении, а </a:t>
            </a:r>
            <a:r>
              <a:rPr lang="ru-RU" dirty="0" err="1"/>
              <a:t>рекламопроизводителя</a:t>
            </a:r>
            <a:r>
              <a:rPr lang="ru-RU" dirty="0"/>
              <a:t> и </a:t>
            </a:r>
            <a:r>
              <a:rPr lang="ru-RU" dirty="0" err="1"/>
              <a:t>рекламораспространителя</a:t>
            </a:r>
            <a:r>
              <a:rPr lang="ru-RU" dirty="0"/>
              <a:t> — за проверку всех необходимых документов, подтверждающих эту достоверность.</a:t>
            </a:r>
          </a:p>
          <a:p>
            <a:pPr marL="0" indent="0">
              <a:buNone/>
            </a:pPr>
            <a:r>
              <a:rPr lang="ru-RU" dirty="0"/>
              <a:t>2.	Внесены изменения в порядок регулирования взаимоотношений ФАС с участниками рекламного рынка, более точно прописаны права и обязанности каждого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52658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3. Внесены строгие ограничения на продолжительность рекламного блока </a:t>
            </a:r>
            <a:r>
              <a:rPr lang="ru-RU" dirty="0" smtClean="0"/>
              <a:t>– 4 мин – и на его объем (не должен превышать 20% времени вещания ТВ-программы </a:t>
            </a:r>
            <a:r>
              <a:rPr lang="ru-RU" dirty="0"/>
              <a:t>в течение часа и 15% от вещания в сутки).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Ограничения </a:t>
            </a:r>
            <a:r>
              <a:rPr lang="ru-RU" dirty="0"/>
              <a:t>по продолжительности трансляции распространяются и на телемагазины, спонсорскую рекламу, «бегущую строку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 smtClean="0"/>
              <a:t>	В </a:t>
            </a:r>
            <a:r>
              <a:rPr lang="ru-RU" dirty="0" smtClean="0"/>
              <a:t>печатных изданиях РО не могут занимать более 40% всей площади.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382815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4. </a:t>
            </a:r>
            <a:r>
              <a:rPr lang="ru-RU" dirty="0" smtClean="0"/>
              <a:t>Регламентируется реклама </a:t>
            </a:r>
            <a:r>
              <a:rPr lang="ru-RU" dirty="0"/>
              <a:t>отдельных групп товаров: табачных, алкогольных изделий, лекарств и игорного бизнеса.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Трансляция </a:t>
            </a:r>
            <a:r>
              <a:rPr lang="ru-RU" dirty="0" err="1" smtClean="0"/>
              <a:t>рекл</a:t>
            </a:r>
            <a:r>
              <a:rPr lang="ru-RU" dirty="0" smtClean="0"/>
              <a:t>. </a:t>
            </a:r>
            <a:r>
              <a:rPr lang="ru-RU" dirty="0"/>
              <a:t>роликов спиртных напитков и табачных изделий в теле- и радиопередачах, а также на первой и последней полосе журналов и газет </a:t>
            </a:r>
            <a:r>
              <a:rPr lang="ru-RU" u="sng" dirty="0" smtClean="0"/>
              <a:t>запрещена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Наложены </a:t>
            </a:r>
            <a:r>
              <a:rPr lang="ru-RU" dirty="0"/>
              <a:t>временные ограничения на рекламу </a:t>
            </a:r>
            <a:r>
              <a:rPr lang="ru-RU" dirty="0" smtClean="0"/>
              <a:t>пива:</a:t>
            </a:r>
          </a:p>
          <a:p>
            <a:pPr marL="0" indent="0"/>
            <a:r>
              <a:rPr lang="ru-RU" dirty="0" smtClean="0"/>
              <a:t>с </a:t>
            </a:r>
            <a:r>
              <a:rPr lang="ru-RU" dirty="0"/>
              <a:t>22 до 7 </a:t>
            </a:r>
            <a:r>
              <a:rPr lang="ru-RU" dirty="0" smtClean="0"/>
              <a:t>ч </a:t>
            </a:r>
            <a:r>
              <a:rPr lang="ru-RU" dirty="0"/>
              <a:t>местного времени в </a:t>
            </a:r>
            <a:r>
              <a:rPr lang="ru-RU" dirty="0" err="1" smtClean="0"/>
              <a:t>ТВ-программах</a:t>
            </a:r>
            <a:r>
              <a:rPr lang="ru-RU" dirty="0" smtClean="0"/>
              <a:t> </a:t>
            </a:r>
          </a:p>
          <a:p>
            <a:pPr marL="0" indent="0"/>
            <a:r>
              <a:rPr lang="ru-RU" dirty="0" smtClean="0"/>
              <a:t>с </a:t>
            </a:r>
            <a:r>
              <a:rPr lang="ru-RU" dirty="0"/>
              <a:t>24 до 9 </a:t>
            </a:r>
            <a:r>
              <a:rPr lang="ru-RU" dirty="0" smtClean="0"/>
              <a:t>ч – </a:t>
            </a:r>
            <a:r>
              <a:rPr lang="ru-RU" dirty="0"/>
              <a:t>в радиопрограммах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734390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соответствии </a:t>
            </a:r>
            <a:r>
              <a:rPr lang="ru-RU" dirty="0" smtClean="0"/>
              <a:t>с поправкой закона «О </a:t>
            </a:r>
            <a:r>
              <a:rPr lang="ru-RU" dirty="0" smtClean="0"/>
              <a:t>рекламе» </a:t>
            </a:r>
            <a:r>
              <a:rPr lang="ru-RU" dirty="0" smtClean="0"/>
              <a:t>(от 23.07.2012 </a:t>
            </a:r>
            <a:r>
              <a:rPr lang="ru-RU" dirty="0" smtClean="0"/>
              <a:t>г</a:t>
            </a:r>
            <a:r>
              <a:rPr lang="ru-RU" dirty="0" smtClean="0"/>
              <a:t>.) </a:t>
            </a:r>
            <a:r>
              <a:rPr lang="ru-RU" dirty="0" smtClean="0"/>
              <a:t>– </a:t>
            </a:r>
            <a:r>
              <a:rPr lang="ru-RU" dirty="0"/>
              <a:t>в печатных </a:t>
            </a:r>
            <a:r>
              <a:rPr lang="ru-RU" dirty="0" smtClean="0"/>
              <a:t>СМИ и </a:t>
            </a:r>
            <a:r>
              <a:rPr lang="ru-RU" dirty="0"/>
              <a:t>в Интернете запрещена реклама любых алкогольных напитков, в </a:t>
            </a:r>
            <a:r>
              <a:rPr lang="ru-RU" dirty="0" smtClean="0"/>
              <a:t>т. ч. пива. Реклама </a:t>
            </a:r>
            <a:r>
              <a:rPr lang="ru-RU" dirty="0"/>
              <a:t>алкоголя крепостью </a:t>
            </a:r>
            <a:r>
              <a:rPr lang="ru-RU" dirty="0" smtClean="0"/>
              <a:t>5% </a:t>
            </a:r>
            <a:r>
              <a:rPr lang="ru-RU" dirty="0"/>
              <a:t>и более </a:t>
            </a:r>
            <a:r>
              <a:rPr lang="ru-RU" dirty="0" smtClean="0"/>
              <a:t>разрешена только </a:t>
            </a:r>
            <a:r>
              <a:rPr lang="ru-RU" dirty="0"/>
              <a:t>в стационарных торговых </a:t>
            </a:r>
            <a:r>
              <a:rPr lang="ru-RU" dirty="0" smtClean="0"/>
              <a:t>точках розничной продажи </a:t>
            </a:r>
            <a:r>
              <a:rPr lang="ru-RU" dirty="0"/>
              <a:t>алкогольной продукции.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60682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 startAt="4"/>
            </a:pPr>
            <a:r>
              <a:rPr lang="ru-RU" dirty="0" smtClean="0"/>
              <a:t>Обеспечение соответствия формы и содержания рекламы требованиям </a:t>
            </a:r>
            <a:r>
              <a:rPr lang="ru-RU" dirty="0" err="1" smtClean="0"/>
              <a:t>гос</a:t>
            </a:r>
            <a:r>
              <a:rPr lang="ru-RU" dirty="0" smtClean="0"/>
              <a:t>. и этического регулирования;</a:t>
            </a:r>
            <a:endParaRPr lang="ru-RU" dirty="0" smtClean="0"/>
          </a:p>
          <a:p>
            <a:pPr marL="514350" indent="-514350">
              <a:buFont typeface="+mj-lt"/>
              <a:buAutoNum type="arabicParenR" startAt="4"/>
            </a:pPr>
            <a:r>
              <a:rPr lang="ru-RU" dirty="0" smtClean="0"/>
              <a:t>Обеспечение максимальной эффективности рекламы (комплексная оценка всех ее факторов: от выбора вариантов рекламного обращения, средств рекламы и </a:t>
            </a:r>
            <a:r>
              <a:rPr lang="ru-RU" dirty="0" err="1" smtClean="0"/>
              <a:t>ракламоносителей</a:t>
            </a:r>
            <a:r>
              <a:rPr lang="ru-RU" dirty="0" smtClean="0"/>
              <a:t> до оптимизации рекламного менеджмента)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946674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5"/>
            </a:pPr>
            <a:r>
              <a:rPr lang="ru-RU" dirty="0" smtClean="0"/>
              <a:t>Решение </a:t>
            </a:r>
            <a:r>
              <a:rPr lang="ru-RU" dirty="0"/>
              <a:t>об осуществлении </a:t>
            </a:r>
            <a:r>
              <a:rPr lang="ru-RU" dirty="0" err="1"/>
              <a:t>контррекламы</a:t>
            </a:r>
            <a:r>
              <a:rPr lang="ru-RU" dirty="0"/>
              <a:t> принимает </a:t>
            </a:r>
            <a:r>
              <a:rPr lang="ru-RU" dirty="0" smtClean="0"/>
              <a:t>арбитражный суд. </a:t>
            </a:r>
          </a:p>
          <a:p>
            <a:pPr marL="514350" indent="-514350">
              <a:buNone/>
            </a:pPr>
            <a:r>
              <a:rPr lang="ru-RU" dirty="0" smtClean="0"/>
              <a:t>Суд </a:t>
            </a:r>
            <a:r>
              <a:rPr lang="ru-RU" dirty="0"/>
              <a:t>также определяет форму, место и сроки размещения </a:t>
            </a:r>
            <a:r>
              <a:rPr lang="ru-RU" dirty="0" err="1"/>
              <a:t>контррекламы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381531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6.	Жесткие ограничения </a:t>
            </a:r>
            <a:r>
              <a:rPr lang="ru-RU" dirty="0" smtClean="0"/>
              <a:t>коснулись рекламы </a:t>
            </a:r>
            <a:r>
              <a:rPr lang="ru-RU" dirty="0"/>
              <a:t>лекарств. Отныне запрещено использование в них актеров, одетых в белые халаты, свидетельства «бывших больных» и т. п.</a:t>
            </a:r>
          </a:p>
        </p:txBody>
      </p:sp>
    </p:spTree>
    <p:extLst>
      <p:ext uri="{BB962C8B-B14F-4D97-AF65-F5344CB8AC3E}">
        <p14:creationId xmlns:p14="http://schemas.microsoft.com/office/powerpoint/2010/main" xmlns="" val="341723896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7. </a:t>
            </a:r>
            <a:r>
              <a:rPr lang="ru-RU" dirty="0" smtClean="0"/>
              <a:t>Ч</a:t>
            </a:r>
            <a:r>
              <a:rPr lang="ru-RU" dirty="0" smtClean="0"/>
              <a:t>етвертая глава посвящена </a:t>
            </a:r>
            <a:r>
              <a:rPr lang="ru-RU" dirty="0"/>
              <a:t>вопросам саморегулирования в области </a:t>
            </a:r>
            <a:r>
              <a:rPr lang="ru-RU" dirty="0" smtClean="0"/>
              <a:t>рекламы:</a:t>
            </a:r>
          </a:p>
          <a:p>
            <a:pPr marL="0" indent="0">
              <a:buNone/>
            </a:pPr>
            <a:r>
              <a:rPr lang="ru-RU" dirty="0" smtClean="0"/>
              <a:t>возможность </a:t>
            </a:r>
            <a:r>
              <a:rPr lang="ru-RU" dirty="0"/>
              <a:t>применять в отношении членов такой организации меры ответственности, </a:t>
            </a:r>
            <a:r>
              <a:rPr lang="ru-RU" dirty="0" smtClean="0"/>
              <a:t>в т. </a:t>
            </a:r>
            <a:r>
              <a:rPr lang="ru-RU" dirty="0" smtClean="0"/>
              <a:t>ч</a:t>
            </a:r>
            <a:r>
              <a:rPr lang="ru-RU" dirty="0" smtClean="0"/>
              <a:t>. исключение. </a:t>
            </a:r>
          </a:p>
          <a:p>
            <a:pPr marL="0" indent="0">
              <a:buNone/>
            </a:pPr>
            <a:r>
              <a:rPr lang="ru-RU" dirty="0" err="1" smtClean="0"/>
              <a:t>Саморегулируемые</a:t>
            </a:r>
            <a:r>
              <a:rPr lang="ru-RU" dirty="0" smtClean="0"/>
              <a:t> </a:t>
            </a:r>
            <a:r>
              <a:rPr lang="ru-RU" dirty="0"/>
              <a:t>организации вправе </a:t>
            </a:r>
            <a:r>
              <a:rPr lang="ru-RU" u="sng" dirty="0"/>
              <a:t>разрабатывать</a:t>
            </a:r>
            <a:r>
              <a:rPr lang="ru-RU" dirty="0"/>
              <a:t>, </a:t>
            </a:r>
            <a:r>
              <a:rPr lang="ru-RU" u="sng" dirty="0"/>
              <a:t>устанавливать</a:t>
            </a:r>
            <a:r>
              <a:rPr lang="ru-RU" dirty="0"/>
              <a:t> и </a:t>
            </a:r>
            <a:r>
              <a:rPr lang="ru-RU" u="sng" dirty="0"/>
              <a:t>опубликовывать</a:t>
            </a:r>
            <a:r>
              <a:rPr lang="ru-RU" dirty="0"/>
              <a:t> </a:t>
            </a:r>
            <a:r>
              <a:rPr lang="ru-RU" u="sng" dirty="0" smtClean="0"/>
              <a:t>правила</a:t>
            </a:r>
            <a:r>
              <a:rPr lang="ru-RU" dirty="0" smtClean="0"/>
              <a:t> профессиональной </a:t>
            </a:r>
            <a:r>
              <a:rPr lang="ru-RU" dirty="0"/>
              <a:t>деятельности в сфере рекламы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46570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соответствии с Законом РФ «О рекламе» государственный контроль за соблюдением законодательства Российской Федерации о рекламе возложен на </a:t>
            </a:r>
            <a:r>
              <a:rPr lang="ru-RU" i="1" dirty="0"/>
              <a:t>Федеральный антимонопольный орган и его территориальные </a:t>
            </a:r>
            <a:r>
              <a:rPr lang="ru-RU" i="1" dirty="0" smtClean="0"/>
              <a:t>подразделения (ФАС)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771096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Autofit/>
          </a:bodyPr>
          <a:lstStyle/>
          <a:p>
            <a:pPr algn="l"/>
            <a:r>
              <a:rPr lang="ru-RU" sz="3200" dirty="0"/>
              <a:t>Социальная ответственность участников </a:t>
            </a:r>
            <a:r>
              <a:rPr lang="ru-RU" sz="3200" dirty="0" smtClean="0"/>
              <a:t>рекламной деятельности </a:t>
            </a:r>
            <a:r>
              <a:rPr lang="ru-RU" sz="3200" dirty="0"/>
              <a:t>и саморегулирование рекламной сферы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19256" cy="39212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«</a:t>
            </a:r>
            <a:r>
              <a:rPr lang="ru-RU" b="1" dirty="0"/>
              <a:t>Социальная ответственность бизнеса</a:t>
            </a:r>
            <a:r>
              <a:rPr lang="ru-RU" dirty="0"/>
              <a:t>» - это ответственность тех, кто принимает бизнес-решения, перед теми, на кого прямо или косвенно эти решения влияют. </a:t>
            </a: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Социальная ответственность бизнеса (СОБ) </a:t>
            </a:r>
            <a:r>
              <a:rPr lang="ru-RU" dirty="0" smtClean="0"/>
              <a:t>- </a:t>
            </a:r>
            <a:r>
              <a:rPr lang="ru-RU" dirty="0"/>
              <a:t>это добровольный вклад бизнеса в развитие общества в социальной, экономической и экологической сферах, связанный напрямую с основной деятельностью компании и выходящий за рамки определенного законом </a:t>
            </a:r>
            <a:r>
              <a:rPr lang="ru-RU" dirty="0" smtClean="0"/>
              <a:t>минимума.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042593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564904"/>
            <a:ext cx="8219256" cy="356125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Сформированная репутация становится одной из основных целей деятельности </a:t>
            </a:r>
            <a:r>
              <a:rPr lang="ru-RU" dirty="0" smtClean="0"/>
              <a:t>в </a:t>
            </a:r>
            <a:r>
              <a:rPr lang="ru-RU" dirty="0"/>
              <a:t>сфере социальной ответственности бизнеса. </a:t>
            </a:r>
          </a:p>
        </p:txBody>
      </p:sp>
    </p:spTree>
    <p:extLst>
      <p:ext uri="{BB962C8B-B14F-4D97-AF65-F5344CB8AC3E}">
        <p14:creationId xmlns:p14="http://schemas.microsoft.com/office/powerpoint/2010/main" xmlns="" val="82767207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Для дальнейшего развития рекламного бизнеса становится необходимым </a:t>
            </a:r>
            <a:r>
              <a:rPr lang="ru-RU" i="1" dirty="0" smtClean="0"/>
              <a:t>осознание рекламистами меры своей социальной ответственности.</a:t>
            </a:r>
            <a:r>
              <a:rPr lang="ru-RU" dirty="0" smtClean="0"/>
              <a:t> Именно социальная ответственность рекламного бизнеса должна в этих условиях стать базовым элементом </a:t>
            </a:r>
            <a:r>
              <a:rPr lang="ru-RU" i="1" dirty="0" smtClean="0"/>
              <a:t>системы саморегулирования рекламы.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899836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435280" cy="11430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Аудитории, </a:t>
            </a:r>
            <a:r>
              <a:rPr lang="ru-RU" sz="3200" dirty="0"/>
              <a:t>перед которыми несут социальную ответственность </a:t>
            </a:r>
            <a:r>
              <a:rPr lang="ru-RU" sz="3200" dirty="0" smtClean="0"/>
              <a:t>рекламисты: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получатели </a:t>
            </a:r>
            <a:r>
              <a:rPr lang="ru-RU" dirty="0"/>
              <a:t>рекламных сообщений;</a:t>
            </a:r>
          </a:p>
          <a:p>
            <a:r>
              <a:rPr lang="ru-RU" dirty="0" smtClean="0"/>
              <a:t>общество </a:t>
            </a:r>
            <a:r>
              <a:rPr lang="ru-RU" dirty="0"/>
              <a:t>в целом;</a:t>
            </a:r>
          </a:p>
          <a:p>
            <a:r>
              <a:rPr lang="ru-RU" dirty="0" smtClean="0"/>
              <a:t>отдельные </a:t>
            </a:r>
            <a:r>
              <a:rPr lang="ru-RU" dirty="0"/>
              <a:t>категории населения (выделяемые по признакам расы, </a:t>
            </a:r>
            <a:r>
              <a:rPr lang="ru-RU" dirty="0" smtClean="0"/>
              <a:t>национальности</a:t>
            </a:r>
            <a:r>
              <a:rPr lang="ru-RU" dirty="0"/>
              <a:t>, религии, пола, возраста, инвалидности и т. п.);</a:t>
            </a:r>
          </a:p>
          <a:p>
            <a:r>
              <a:rPr lang="ru-RU" dirty="0" smtClean="0"/>
              <a:t>конкретные личности;</a:t>
            </a:r>
            <a:endParaRPr lang="ru-RU" dirty="0"/>
          </a:p>
          <a:p>
            <a:r>
              <a:rPr lang="ru-RU" dirty="0" smtClean="0"/>
              <a:t>рекламодатели;</a:t>
            </a:r>
            <a:endParaRPr lang="ru-RU" dirty="0"/>
          </a:p>
          <a:p>
            <a:r>
              <a:rPr lang="ru-RU" dirty="0" smtClean="0"/>
              <a:t>рекламное </a:t>
            </a:r>
            <a:r>
              <a:rPr lang="ru-RU" dirty="0"/>
              <a:t>сообщество;</a:t>
            </a:r>
          </a:p>
          <a:p>
            <a:r>
              <a:rPr lang="ru-RU" dirty="0" smtClean="0"/>
              <a:t>государственная </a:t>
            </a:r>
            <a:r>
              <a:rPr lang="ru-RU" dirty="0"/>
              <a:t>власть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154351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Нормы социальной ответственности </a:t>
            </a:r>
            <a:r>
              <a:rPr lang="ru-RU" dirty="0"/>
              <a:t>рекламистов, </a:t>
            </a:r>
            <a:r>
              <a:rPr lang="ru-RU" dirty="0" smtClean="0"/>
              <a:t>отражены </a:t>
            </a:r>
            <a:r>
              <a:rPr lang="ru-RU" dirty="0"/>
              <a:t>в международных и национальных </a:t>
            </a:r>
            <a:r>
              <a:rPr lang="ru-RU" dirty="0" smtClean="0"/>
              <a:t>документах, </a:t>
            </a:r>
            <a:r>
              <a:rPr lang="ru-RU" dirty="0"/>
              <a:t>регламентирующих саморегулирование рекламы.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Один из них – Консолидированный </a:t>
            </a:r>
            <a:r>
              <a:rPr lang="ru-RU" dirty="0"/>
              <a:t>кодекс </a:t>
            </a:r>
            <a:r>
              <a:rPr lang="ru-RU" dirty="0" smtClean="0"/>
              <a:t>практики </a:t>
            </a:r>
            <a:r>
              <a:rPr lang="ru-RU" dirty="0"/>
              <a:t>рекламы и маркетинговых </a:t>
            </a:r>
            <a:r>
              <a:rPr lang="ru-RU" dirty="0" smtClean="0"/>
              <a:t>коммуникаций МТП.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381531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Основные принципы </a:t>
            </a:r>
            <a:r>
              <a:rPr lang="ru-RU" b="1" dirty="0" smtClean="0"/>
              <a:t>социальной </a:t>
            </a:r>
            <a:r>
              <a:rPr lang="ru-RU" b="1" dirty="0"/>
              <a:t>ответственности рекламного </a:t>
            </a:r>
            <a:r>
              <a:rPr lang="ru-RU" b="1" dirty="0" smtClean="0"/>
              <a:t>бизнеса: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17238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r>
              <a:rPr lang="ru-RU" dirty="0"/>
              <a:t>контроля рекламы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 </a:t>
            </a:r>
            <a:r>
              <a:rPr lang="ru-RU" dirty="0"/>
              <a:t>характеру поставленных перед контролем </a:t>
            </a:r>
            <a:r>
              <a:rPr lang="ru-RU" dirty="0" smtClean="0"/>
              <a:t>целей:</a:t>
            </a:r>
          </a:p>
          <a:p>
            <a:pPr marL="514350" indent="-514350">
              <a:buNone/>
            </a:pPr>
            <a:endParaRPr lang="ru-RU" dirty="0"/>
          </a:p>
          <a:p>
            <a:r>
              <a:rPr lang="ru-RU" dirty="0" smtClean="0"/>
              <a:t>Стратегический </a:t>
            </a:r>
            <a:r>
              <a:rPr lang="ru-RU" dirty="0"/>
              <a:t>контроль </a:t>
            </a:r>
            <a:r>
              <a:rPr lang="ru-RU" dirty="0" smtClean="0"/>
              <a:t>РД.</a:t>
            </a:r>
            <a:endParaRPr lang="ru-RU" dirty="0"/>
          </a:p>
          <a:p>
            <a:r>
              <a:rPr lang="ru-RU" dirty="0" smtClean="0"/>
              <a:t>Тактический </a:t>
            </a:r>
            <a:r>
              <a:rPr lang="ru-RU" dirty="0"/>
              <a:t>контроль </a:t>
            </a:r>
            <a:r>
              <a:rPr lang="ru-RU" dirty="0" smtClean="0"/>
              <a:t>РД.</a:t>
            </a:r>
            <a:endParaRPr lang="ru-RU" dirty="0"/>
          </a:p>
          <a:p>
            <a:r>
              <a:rPr lang="ru-RU" dirty="0" smtClean="0"/>
              <a:t>Оперативный </a:t>
            </a:r>
            <a:r>
              <a:rPr lang="ru-RU" dirty="0"/>
              <a:t>контроль </a:t>
            </a:r>
            <a:r>
              <a:rPr lang="ru-RU" dirty="0" smtClean="0"/>
              <a:t>РД.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925556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/>
          <a:lstStyle/>
          <a:p>
            <a:r>
              <a:rPr lang="ru-RU" i="1" dirty="0" smtClean="0"/>
              <a:t>соблюдение </a:t>
            </a:r>
            <a:r>
              <a:rPr lang="ru-RU" i="1" dirty="0"/>
              <a:t>основных прав личности </a:t>
            </a:r>
            <a:r>
              <a:rPr lang="ru-RU" i="1" dirty="0" err="1" smtClean="0"/>
              <a:t>рекламополучателя</a:t>
            </a:r>
            <a:r>
              <a:rPr lang="ru-RU" i="1" dirty="0" smtClean="0"/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на </a:t>
            </a:r>
            <a:r>
              <a:rPr lang="ru-RU" dirty="0"/>
              <a:t>объективную информацию, </a:t>
            </a: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на </a:t>
            </a:r>
            <a:r>
              <a:rPr lang="ru-RU" dirty="0"/>
              <a:t>свободное развитие своей личности, </a:t>
            </a: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на </a:t>
            </a:r>
            <a:r>
              <a:rPr lang="ru-RU" dirty="0"/>
              <a:t>уважение достоинства гражданина, </a:t>
            </a: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на </a:t>
            </a:r>
            <a:r>
              <a:rPr lang="ru-RU" dirty="0"/>
              <a:t>свободу мысли и слова, </a:t>
            </a: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на </a:t>
            </a:r>
            <a:r>
              <a:rPr lang="ru-RU" dirty="0"/>
              <a:t>свободное выражение своих взглядов и убеждений, </a:t>
            </a: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на </a:t>
            </a:r>
            <a:r>
              <a:rPr lang="ru-RU" dirty="0"/>
              <a:t>свободу мировоззрения и вероисповедание и др.);</a:t>
            </a:r>
          </a:p>
        </p:txBody>
      </p:sp>
    </p:spTree>
    <p:extLst>
      <p:ext uri="{BB962C8B-B14F-4D97-AF65-F5344CB8AC3E}">
        <p14:creationId xmlns:p14="http://schemas.microsoft.com/office/powerpoint/2010/main" xmlns="" val="69465705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безопасность </a:t>
            </a:r>
            <a:r>
              <a:rPr lang="ru-RU" i="1" dirty="0" smtClean="0"/>
              <a:t>личности: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реклама </a:t>
            </a:r>
            <a:r>
              <a:rPr lang="ru-RU" dirty="0"/>
              <a:t>не может наносить ущерб здоровью получателя, </a:t>
            </a: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не </a:t>
            </a:r>
            <a:r>
              <a:rPr lang="ru-RU" dirty="0"/>
              <a:t>должна содержать показ действий, повторение которых может привести к ситуациям, опасным для жизни и здоровья, и т. п</a:t>
            </a:r>
            <a:r>
              <a:rPr lang="ru-RU" dirty="0" smtClean="0"/>
              <a:t>.;</a:t>
            </a:r>
          </a:p>
          <a:p>
            <a:pPr>
              <a:buFont typeface="Courier New" pitchFamily="49" charset="0"/>
              <a:buChar char="o"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	Реклама </a:t>
            </a:r>
            <a:r>
              <a:rPr lang="ru-RU" i="1" dirty="0" smtClean="0"/>
              <a:t>может стать причиной психических расстройств, в числе которых: психофизиологическая </a:t>
            </a:r>
            <a:r>
              <a:rPr lang="ru-RU" i="1" dirty="0" err="1" smtClean="0"/>
              <a:t>дезадаптация</a:t>
            </a:r>
            <a:r>
              <a:rPr lang="ru-RU" i="1" dirty="0" smtClean="0"/>
              <a:t>, </a:t>
            </a:r>
            <a:r>
              <a:rPr lang="ru-RU" i="1" dirty="0" err="1" smtClean="0"/>
              <a:t>метаневроз</a:t>
            </a:r>
            <a:r>
              <a:rPr lang="ru-RU" i="1" dirty="0" smtClean="0"/>
              <a:t>, психастения, </a:t>
            </a:r>
            <a:r>
              <a:rPr lang="ru-RU" i="1" dirty="0" err="1" smtClean="0"/>
              <a:t>дисморфия</a:t>
            </a:r>
            <a:r>
              <a:rPr lang="ru-RU" i="1" dirty="0" smtClean="0"/>
              <a:t> и др.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6068245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добропорядочность</a:t>
            </a:r>
            <a:r>
              <a:rPr lang="ru-RU" dirty="0"/>
              <a:t> (соблюдение моральных норм, преобладающих </a:t>
            </a:r>
            <a:r>
              <a:rPr lang="ru-RU" dirty="0" smtClean="0"/>
              <a:t>в стране </a:t>
            </a:r>
            <a:r>
              <a:rPr lang="ru-RU" dirty="0"/>
              <a:t>проживания адресата и ее культуре</a:t>
            </a:r>
            <a:r>
              <a:rPr lang="ru-RU" dirty="0" smtClean="0"/>
              <a:t>);</a:t>
            </a:r>
          </a:p>
          <a:p>
            <a:endParaRPr lang="ru-RU" dirty="0" smtClean="0"/>
          </a:p>
          <a:p>
            <a:r>
              <a:rPr lang="ru-RU" i="1" dirty="0"/>
              <a:t>честность и правдивость.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771096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Саморегулирование – главное направление </a:t>
            </a:r>
            <a:r>
              <a:rPr lang="ru-RU" dirty="0"/>
              <a:t>деятельности общественных организаций во всем мире.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Цель деятельности:</a:t>
            </a:r>
          </a:p>
          <a:p>
            <a:pPr marL="0" indent="0"/>
            <a:r>
              <a:rPr lang="ru-RU" dirty="0" smtClean="0"/>
              <a:t>борьба </a:t>
            </a:r>
            <a:r>
              <a:rPr lang="ru-RU" dirty="0"/>
              <a:t>с недобросовестной конкуренцией в сфере рекламного бизнеса, </a:t>
            </a:r>
            <a:endParaRPr lang="ru-RU" dirty="0" smtClean="0"/>
          </a:p>
          <a:p>
            <a:pPr marL="0" indent="0"/>
            <a:r>
              <a:rPr lang="ru-RU" dirty="0" smtClean="0"/>
              <a:t>искоренение </a:t>
            </a:r>
            <a:r>
              <a:rPr lang="ru-RU" dirty="0"/>
              <a:t>лживой рекламы, наносящей вред имиджу всех рекламистов.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82767207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r>
              <a:rPr lang="ru-RU" dirty="0" smtClean="0"/>
              <a:t>усилия для смягчения </a:t>
            </a:r>
            <a:r>
              <a:rPr lang="ru-RU" dirty="0" smtClean="0"/>
              <a:t>критики широкой </a:t>
            </a:r>
            <a:r>
              <a:rPr lang="ru-RU" dirty="0" smtClean="0"/>
              <a:t>общественности и предотвращения </a:t>
            </a:r>
            <a:r>
              <a:rPr lang="ru-RU" dirty="0" smtClean="0"/>
              <a:t>эскалации вмешательства государства в проблемы отрасли. </a:t>
            </a:r>
            <a:endParaRPr lang="ru-RU" dirty="0" smtClean="0"/>
          </a:p>
          <a:p>
            <a:r>
              <a:rPr lang="ru-RU" dirty="0" smtClean="0"/>
              <a:t>лоббирование с </a:t>
            </a:r>
            <a:r>
              <a:rPr lang="ru-RU" dirty="0" smtClean="0"/>
              <a:t>органами </a:t>
            </a:r>
            <a:r>
              <a:rPr lang="ru-RU" dirty="0" err="1" smtClean="0"/>
              <a:t>гос</a:t>
            </a:r>
            <a:r>
              <a:rPr lang="ru-RU" dirty="0" smtClean="0"/>
              <a:t>. власти и «проталкивание» </a:t>
            </a:r>
            <a:r>
              <a:rPr lang="ru-RU" dirty="0" smtClean="0"/>
              <a:t>нужных всем рекламистам законов, подготовки их проектов.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smtClean="0"/>
              <a:t>Функции </a:t>
            </a:r>
            <a:r>
              <a:rPr lang="ru-RU" b="1" dirty="0"/>
              <a:t>рекламного </a:t>
            </a:r>
            <a:r>
              <a:rPr lang="ru-RU" b="1" dirty="0" smtClean="0"/>
              <a:t>саморегулирования:</a:t>
            </a:r>
          </a:p>
          <a:p>
            <a:r>
              <a:rPr lang="ru-RU" dirty="0" smtClean="0"/>
              <a:t>формирование </a:t>
            </a:r>
            <a:r>
              <a:rPr lang="ru-RU" dirty="0"/>
              <a:t>единых общекорпоративных стандартов этики рекламного бизнеса;</a:t>
            </a:r>
          </a:p>
          <a:p>
            <a:r>
              <a:rPr lang="ru-RU" dirty="0" smtClean="0"/>
              <a:t>лоббирование </a:t>
            </a:r>
            <a:r>
              <a:rPr lang="ru-RU" dirty="0"/>
              <a:t>интересов рекламного бизнеса в органах государственной власти (законодательных и исполнительных);</a:t>
            </a:r>
          </a:p>
          <a:p>
            <a:r>
              <a:rPr lang="ru-RU" dirty="0" smtClean="0"/>
              <a:t>защита </a:t>
            </a:r>
            <a:r>
              <a:rPr lang="ru-RU" dirty="0"/>
              <a:t>законных интересов участников рекламной </a:t>
            </a:r>
            <a:r>
              <a:rPr lang="ru-RU" dirty="0" smtClean="0"/>
              <a:t>деятельности </a:t>
            </a:r>
            <a:r>
              <a:rPr lang="ru-RU" dirty="0"/>
              <a:t>в конфликтных ситуациях с органами государственной власти, в том числе в судебных заседаниях;</a:t>
            </a:r>
          </a:p>
          <a:p>
            <a:r>
              <a:rPr lang="ru-RU" dirty="0" smtClean="0"/>
              <a:t>проведение </a:t>
            </a:r>
            <a:r>
              <a:rPr lang="ru-RU" dirty="0"/>
              <a:t>независимой экспертизы соблюдения рекламистами законов и этических норм ведения рекламной деятельности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154351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r>
              <a:rPr lang="ru-RU" dirty="0"/>
              <a:t>решение спорных вопросов, которые возникают между рекламными компаниями. входящими в состав общественных рекламных объединений;</a:t>
            </a:r>
          </a:p>
          <a:p>
            <a:r>
              <a:rPr lang="ru-RU" dirty="0"/>
              <a:t>защита авторских прав создателей рекламной продукции;</a:t>
            </a:r>
          </a:p>
          <a:p>
            <a:r>
              <a:rPr lang="ru-RU" dirty="0"/>
              <a:t>популяризация рекламы как сферы деятельности, распространение положительной информации о рекламной области и операторах рекламного рынка;</a:t>
            </a:r>
          </a:p>
          <a:p>
            <a:r>
              <a:rPr lang="ru-RU" dirty="0"/>
              <a:t>поддержка специализированных печатных и электронных изданий рекламной тематики;</a:t>
            </a:r>
          </a:p>
        </p:txBody>
      </p:sp>
    </p:spTree>
    <p:extLst>
      <p:ext uri="{BB962C8B-B14F-4D97-AF65-F5344CB8AC3E}">
        <p14:creationId xmlns:p14="http://schemas.microsoft.com/office/powerpoint/2010/main" xmlns="" val="9283535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dirty="0" smtClean="0"/>
              <a:t>содействие </a:t>
            </a:r>
            <a:r>
              <a:rPr lang="ru-RU" dirty="0" smtClean="0"/>
              <a:t>повышению общего уровня творческой активности рекламистов (проведение фестивалей, конкурсов и т. п.), популяризация лучших образцов рекламного творчества;</a:t>
            </a:r>
          </a:p>
          <a:p>
            <a:r>
              <a:rPr lang="ru-RU" dirty="0" smtClean="0"/>
              <a:t>содействие </a:t>
            </a:r>
            <a:r>
              <a:rPr lang="ru-RU" dirty="0"/>
              <a:t>повышению квалификации работников рекламной области (проведение конференций, семинаров, тренингов и т. п.);</a:t>
            </a:r>
          </a:p>
          <a:p>
            <a:r>
              <a:rPr lang="ru-RU" dirty="0"/>
              <a:t>поддержка развития системы профессиональной подготовки рекламистов.</a:t>
            </a:r>
          </a:p>
        </p:txBody>
      </p:sp>
    </p:spTree>
    <p:extLst>
      <p:ext uri="{BB962C8B-B14F-4D97-AF65-F5344CB8AC3E}">
        <p14:creationId xmlns:p14="http://schemas.microsoft.com/office/powerpoint/2010/main" xmlns="" val="86374851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Широкое развитие общественное движение рекламистов </a:t>
            </a:r>
            <a:r>
              <a:rPr lang="ru-RU" dirty="0" smtClean="0"/>
              <a:t>получило </a:t>
            </a:r>
            <a:r>
              <a:rPr lang="ru-RU" dirty="0"/>
              <a:t>в США. Общественные формирования возникли здесь еще в конце 19 века. В 1911 г. Объединению рекламных клубов Америки был представлен первый типовой устав</a:t>
            </a:r>
            <a:r>
              <a:rPr lang="ru-RU" dirty="0" smtClean="0"/>
              <a:t>, трактующий </a:t>
            </a:r>
            <a:r>
              <a:rPr lang="ru-RU" dirty="0"/>
              <a:t>проблемы правдивости рекламы. </a:t>
            </a:r>
          </a:p>
        </p:txBody>
      </p:sp>
    </p:spTree>
    <p:extLst>
      <p:ext uri="{BB962C8B-B14F-4D97-AF65-F5344CB8AC3E}">
        <p14:creationId xmlns:p14="http://schemas.microsoft.com/office/powerpoint/2010/main" xmlns="" val="37172717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030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Он лег в основу первых законов о рекламе многих штатов. В </a:t>
            </a:r>
            <a:r>
              <a:rPr lang="ru-RU" dirty="0" smtClean="0"/>
              <a:t>1920-х </a:t>
            </a:r>
            <a:r>
              <a:rPr lang="ru-RU" dirty="0"/>
              <a:t>гг. появились бюро по улучшению деловой </a:t>
            </a:r>
            <a:r>
              <a:rPr lang="ru-RU" dirty="0" smtClean="0"/>
              <a:t>практики (существует до сих пор). 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те же годы разработан Кодекс рекламной практики Американской ассоциации рекламных агентств (так называемый «Четыре А» - </a:t>
            </a:r>
            <a:r>
              <a:rPr lang="en-US" dirty="0"/>
              <a:t>American Association of </a:t>
            </a:r>
            <a:r>
              <a:rPr lang="en-US" dirty="0" smtClean="0"/>
              <a:t>Advertising </a:t>
            </a:r>
            <a:r>
              <a:rPr lang="en-US" dirty="0"/>
              <a:t>Agencies</a:t>
            </a:r>
            <a:r>
              <a:rPr lang="ru-RU" dirty="0"/>
              <a:t>, </a:t>
            </a:r>
            <a:r>
              <a:rPr lang="en-US" dirty="0"/>
              <a:t>AAAA</a:t>
            </a:r>
            <a:r>
              <a:rPr lang="ru-RU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xmlns="" val="4193740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2511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ru-RU" dirty="0" smtClean="0"/>
              <a:t>По </a:t>
            </a:r>
            <a:r>
              <a:rPr lang="ru-RU" dirty="0" smtClean="0"/>
              <a:t>времени проведения:</a:t>
            </a:r>
          </a:p>
          <a:p>
            <a:pPr marL="514350" indent="-514350">
              <a:buNone/>
            </a:pPr>
            <a:endParaRPr lang="ru-RU" dirty="0"/>
          </a:p>
          <a:p>
            <a:r>
              <a:rPr lang="ru-RU" dirty="0" smtClean="0"/>
              <a:t>Предварительный </a:t>
            </a:r>
            <a:r>
              <a:rPr lang="ru-RU" dirty="0" smtClean="0"/>
              <a:t>контроль (</a:t>
            </a:r>
            <a:r>
              <a:rPr lang="ru-RU" dirty="0" err="1" smtClean="0"/>
              <a:t>предтестирование</a:t>
            </a:r>
            <a:r>
              <a:rPr lang="ru-RU" dirty="0" smtClean="0"/>
              <a:t>).</a:t>
            </a:r>
            <a:endParaRPr lang="ru-RU" dirty="0"/>
          </a:p>
          <a:p>
            <a:r>
              <a:rPr lang="ru-RU" dirty="0" smtClean="0"/>
              <a:t>Последующий </a:t>
            </a:r>
            <a:r>
              <a:rPr lang="ru-RU" dirty="0" smtClean="0"/>
              <a:t>контроль (</a:t>
            </a:r>
            <a:r>
              <a:rPr lang="ru-RU" dirty="0" err="1" smtClean="0"/>
              <a:t>посттестирование</a:t>
            </a:r>
            <a:r>
              <a:rPr lang="ru-RU" dirty="0" smtClean="0"/>
              <a:t>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569592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</a:t>
            </a:r>
            <a:r>
              <a:rPr lang="ru-RU" dirty="0" smtClean="0"/>
              <a:t>н. в. Американская </a:t>
            </a:r>
            <a:r>
              <a:rPr lang="ru-RU" dirty="0"/>
              <a:t>ассоциация рекламных агентств объединяет около 400 фирм, имеющих более 1000 отделений в США и 375 - в 55 других странах. Членами ассоциации осуществляется более 80% всего оборота национальной рекламы. </a:t>
            </a:r>
          </a:p>
        </p:txBody>
      </p:sp>
    </p:spTree>
    <p:extLst>
      <p:ext uri="{BB962C8B-B14F-4D97-AF65-F5344CB8AC3E}">
        <p14:creationId xmlns:p14="http://schemas.microsoft.com/office/powerpoint/2010/main" xmlns="" val="50720946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568952" cy="6120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Первые общественные организации рекламистов в России </a:t>
            </a:r>
            <a:r>
              <a:rPr lang="ru-RU" dirty="0" smtClean="0"/>
              <a:t>– созданы </a:t>
            </a:r>
            <a:r>
              <a:rPr lang="ru-RU" dirty="0"/>
              <a:t>в 1990-х гг. </a:t>
            </a:r>
            <a:r>
              <a:rPr lang="ru-RU" dirty="0" smtClean="0"/>
              <a:t>Наиболее авторитетные организаций:</a:t>
            </a:r>
          </a:p>
          <a:p>
            <a:pPr marL="0" indent="0"/>
            <a:r>
              <a:rPr lang="ru-RU" i="1" dirty="0" smtClean="0"/>
              <a:t>Ассоциация </a:t>
            </a:r>
            <a:r>
              <a:rPr lang="ru-RU" i="1" dirty="0"/>
              <a:t>коммуникационных агентств России — АКАР (до этого — Российская ассоциация рекламных агентств — </a:t>
            </a:r>
            <a:r>
              <a:rPr lang="en-US" i="1" dirty="0"/>
              <a:t>PAPA</a:t>
            </a:r>
            <a:r>
              <a:rPr lang="ru-RU" i="1" dirty="0" smtClean="0"/>
              <a:t>),</a:t>
            </a:r>
          </a:p>
          <a:p>
            <a:pPr marL="0" indent="0"/>
            <a:r>
              <a:rPr lang="ru-RU" i="1" dirty="0" smtClean="0"/>
              <a:t>Ассоциация </a:t>
            </a:r>
            <a:r>
              <a:rPr lang="ru-RU" i="1" dirty="0"/>
              <a:t>рекламодателей, </a:t>
            </a:r>
            <a:endParaRPr lang="ru-RU" i="1" dirty="0" smtClean="0"/>
          </a:p>
          <a:p>
            <a:pPr marL="0" indent="0"/>
            <a:r>
              <a:rPr lang="ru-RU" i="1" dirty="0" smtClean="0"/>
              <a:t>Российское </a:t>
            </a:r>
            <a:r>
              <a:rPr lang="ru-RU" i="1" dirty="0"/>
              <a:t>отделение Международной рекламной ассоциации (</a:t>
            </a:r>
            <a:r>
              <a:rPr lang="en-US" i="1" dirty="0"/>
              <a:t>IAA</a:t>
            </a:r>
            <a:r>
              <a:rPr lang="ru-RU" i="1" dirty="0" smtClean="0"/>
              <a:t>),</a:t>
            </a:r>
          </a:p>
          <a:p>
            <a:pPr marL="0" indent="0"/>
            <a:r>
              <a:rPr lang="ru-RU" i="1" dirty="0" smtClean="0"/>
              <a:t>Фонд </a:t>
            </a:r>
            <a:r>
              <a:rPr lang="ru-RU" i="1" dirty="0"/>
              <a:t>поддержки </a:t>
            </a:r>
            <a:r>
              <a:rPr lang="ru-RU" i="1" dirty="0" err="1"/>
              <a:t>рекламопроизводителей</a:t>
            </a:r>
            <a:r>
              <a:rPr lang="ru-RU" i="1" dirty="0"/>
              <a:t>, </a:t>
            </a:r>
            <a:endParaRPr lang="ru-RU" i="1" dirty="0" smtClean="0"/>
          </a:p>
          <a:p>
            <a:pPr marL="0" indent="0"/>
            <a:r>
              <a:rPr lang="ru-RU" i="1" dirty="0" smtClean="0"/>
              <a:t>Национальная </a:t>
            </a:r>
            <a:r>
              <a:rPr lang="ru-RU" i="1" dirty="0"/>
              <a:t>рекламная </a:t>
            </a:r>
            <a:r>
              <a:rPr lang="ru-RU" i="1" dirty="0" smtClean="0"/>
              <a:t>ассоциация,</a:t>
            </a:r>
          </a:p>
          <a:p>
            <a:pPr marL="0" indent="0"/>
            <a:r>
              <a:rPr lang="ru-RU" i="1" dirty="0" smtClean="0"/>
              <a:t>Рекламная </a:t>
            </a:r>
            <a:r>
              <a:rPr lang="ru-RU" i="1" dirty="0"/>
              <a:t>федерация регионов (РФР), </a:t>
            </a:r>
            <a:endParaRPr lang="ru-RU" i="1" dirty="0" smtClean="0"/>
          </a:p>
          <a:p>
            <a:pPr marL="0" indent="0"/>
            <a:r>
              <a:rPr lang="ru-RU" i="1" dirty="0" smtClean="0"/>
              <a:t>Московская </a:t>
            </a:r>
            <a:r>
              <a:rPr lang="ru-RU" i="1" dirty="0"/>
              <a:t>рекламная гильдия</a:t>
            </a:r>
            <a:r>
              <a:rPr lang="ru-RU" i="1" dirty="0" smtClean="0"/>
              <a:t>,</a:t>
            </a:r>
          </a:p>
          <a:p>
            <a:pPr marL="0" indent="0"/>
            <a:r>
              <a:rPr lang="ru-RU" i="1" dirty="0" smtClean="0"/>
              <a:t> </a:t>
            </a:r>
            <a:r>
              <a:rPr lang="ru-RU" i="1" dirty="0"/>
              <a:t>Лига рекламных агентств </a:t>
            </a:r>
            <a:r>
              <a:rPr lang="ru-RU" i="1" dirty="0" smtClean="0"/>
              <a:t>(Л</a:t>
            </a:r>
            <a:r>
              <a:rPr lang="en-US" i="1" dirty="0" err="1" smtClean="0"/>
              <a:t>uPA</a:t>
            </a:r>
            <a:r>
              <a:rPr lang="ru-RU" i="1" dirty="0"/>
              <a:t>)</a:t>
            </a:r>
            <a:r>
              <a:rPr lang="ru-RU" dirty="0"/>
              <a:t> и др. </a:t>
            </a:r>
          </a:p>
        </p:txBody>
      </p:sp>
    </p:spTree>
    <p:extLst>
      <p:ext uri="{BB962C8B-B14F-4D97-AF65-F5344CB8AC3E}">
        <p14:creationId xmlns:p14="http://schemas.microsoft.com/office/powerpoint/2010/main" xmlns="" val="287272241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Региональные организации саморегулирования рекламы учреждены в </a:t>
            </a:r>
            <a:r>
              <a:rPr lang="ru-RU" dirty="0" smtClean="0"/>
              <a:t>Ростове, Архангельске, Волгограде, Екатеринбурге, Краснодаре, Магнитогорске, Новосибирске, </a:t>
            </a:r>
            <a:r>
              <a:rPr lang="ru-RU" dirty="0" smtClean="0"/>
              <a:t>Санкт-Петербурге </a:t>
            </a:r>
            <a:r>
              <a:rPr lang="ru-RU" dirty="0" smtClean="0"/>
              <a:t>и </a:t>
            </a:r>
            <a:r>
              <a:rPr lang="ru-RU" dirty="0" smtClean="0"/>
              <a:t>других городах.</a:t>
            </a:r>
            <a:endParaRPr lang="ru-RU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</a:t>
            </a:r>
            <a:r>
              <a:rPr lang="ru-RU" dirty="0" smtClean="0"/>
              <a:t>2001 </a:t>
            </a:r>
            <a:r>
              <a:rPr lang="ru-RU" dirty="0" smtClean="0"/>
              <a:t>г. </a:t>
            </a:r>
            <a:r>
              <a:rPr lang="ru-RU" dirty="0" smtClean="0"/>
              <a:t>Рекламный </a:t>
            </a:r>
            <a:r>
              <a:rPr lang="ru-RU" dirty="0"/>
              <a:t>совет России </a:t>
            </a:r>
            <a:r>
              <a:rPr lang="ru-RU" dirty="0" smtClean="0"/>
              <a:t>утвердил Российский рекламный Кодекс. </a:t>
            </a:r>
          </a:p>
          <a:p>
            <a:pPr marL="0" indent="0">
              <a:buNone/>
            </a:pPr>
            <a:r>
              <a:rPr lang="ru-RU" dirty="0" smtClean="0"/>
              <a:t>В его </a:t>
            </a:r>
            <a:r>
              <a:rPr lang="ru-RU" dirty="0" smtClean="0"/>
              <a:t>основу </a:t>
            </a:r>
            <a:r>
              <a:rPr lang="ru-RU" dirty="0" smtClean="0"/>
              <a:t>положены </a:t>
            </a:r>
            <a:r>
              <a:rPr lang="ru-RU" dirty="0"/>
              <a:t>нормы Международного Кодекса рекламной деятельности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273761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Первой российской профессиональной организацией фирм, работающих в </a:t>
            </a:r>
            <a:r>
              <a:rPr lang="ru-RU" dirty="0" smtClean="0"/>
              <a:t>сфере </a:t>
            </a:r>
            <a:r>
              <a:rPr lang="en-US" dirty="0" smtClean="0"/>
              <a:t>PR</a:t>
            </a:r>
            <a:r>
              <a:rPr lang="ru-RU" dirty="0" smtClean="0"/>
              <a:t>, </a:t>
            </a:r>
            <a:r>
              <a:rPr lang="ru-RU" dirty="0"/>
              <a:t>стала </a:t>
            </a:r>
            <a:r>
              <a:rPr lang="ru-RU" i="1" dirty="0"/>
              <a:t>Ассоциация компаний-консультантов в области </a:t>
            </a:r>
            <a:r>
              <a:rPr lang="ru-RU" i="1" dirty="0" smtClean="0"/>
              <a:t>связей с </a:t>
            </a:r>
            <a:r>
              <a:rPr lang="ru-RU" i="1" dirty="0"/>
              <a:t>общественностью </a:t>
            </a:r>
            <a:r>
              <a:rPr lang="ru-RU" i="1" dirty="0" smtClean="0"/>
              <a:t>(</a:t>
            </a:r>
            <a:r>
              <a:rPr lang="ru-RU" i="1" dirty="0" smtClean="0"/>
              <a:t>АКОС,</a:t>
            </a:r>
            <a:r>
              <a:rPr lang="ru-RU" dirty="0" smtClean="0"/>
              <a:t> </a:t>
            </a:r>
            <a:r>
              <a:rPr lang="ru-RU" dirty="0"/>
              <a:t>1999 </a:t>
            </a:r>
            <a:r>
              <a:rPr lang="ru-RU" dirty="0" smtClean="0"/>
              <a:t>г.). </a:t>
            </a:r>
          </a:p>
          <a:p>
            <a:pPr marL="0" indent="0">
              <a:buNone/>
            </a:pPr>
            <a:r>
              <a:rPr lang="ru-RU" dirty="0" smtClean="0"/>
              <a:t>Еще </a:t>
            </a:r>
            <a:r>
              <a:rPr lang="ru-RU" dirty="0"/>
              <a:t>одной авторитетной </a:t>
            </a:r>
            <a:r>
              <a:rPr lang="ru-RU" dirty="0" smtClean="0"/>
              <a:t>общественной </a:t>
            </a:r>
            <a:r>
              <a:rPr lang="ru-RU" dirty="0"/>
              <a:t>организацией в данной сфере является </a:t>
            </a:r>
            <a:r>
              <a:rPr lang="ru-RU" i="1" dirty="0"/>
              <a:t>Российская ассоциация по связям</a:t>
            </a:r>
            <a:br>
              <a:rPr lang="ru-RU" i="1" dirty="0"/>
            </a:br>
            <a:r>
              <a:rPr lang="en-US" i="1" dirty="0" smtClean="0"/>
              <a:t>c</a:t>
            </a:r>
            <a:r>
              <a:rPr lang="ru-RU" i="1" dirty="0" smtClean="0"/>
              <a:t> общественностью (РАСО).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413976425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Саморегулирование участников </a:t>
            </a:r>
            <a:r>
              <a:rPr lang="ru-RU" dirty="0" err="1"/>
              <a:t>промоушн</a:t>
            </a:r>
            <a:r>
              <a:rPr lang="ru-RU" dirty="0"/>
              <a:t>-процесса, формирование цивилизованного рынка </a:t>
            </a:r>
            <a:r>
              <a:rPr lang="en-US" dirty="0"/>
              <a:t>BTL</a:t>
            </a:r>
            <a:r>
              <a:rPr lang="ru-RU" dirty="0"/>
              <a:t>-услуг, кодификация этических стандартов в области стимулирования сбыта являются основными целями деятельности </a:t>
            </a:r>
            <a:r>
              <a:rPr lang="ru-RU" i="1" dirty="0"/>
              <a:t>Российской ассоциации стимулирования сбыта (РАСС</a:t>
            </a:r>
            <a:r>
              <a:rPr lang="ru-RU" i="1" dirty="0" smtClean="0"/>
              <a:t>).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28982523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Т. о. саморегулирование рекламы основывается на понимании каждым рекламистом своей ответственности перед обществом.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2511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ru-RU" dirty="0" smtClean="0"/>
              <a:t>По объекту контроля:</a:t>
            </a:r>
          </a:p>
          <a:p>
            <a:pPr marL="514350" indent="-514350">
              <a:buNone/>
            </a:pPr>
            <a:endParaRPr lang="ru-RU" dirty="0"/>
          </a:p>
          <a:p>
            <a:r>
              <a:rPr lang="ru-RU" dirty="0" smtClean="0"/>
              <a:t>Контроль </a:t>
            </a:r>
            <a:r>
              <a:rPr lang="ru-RU" dirty="0"/>
              <a:t>экономической и коммуникативной эффективности </a:t>
            </a:r>
            <a:r>
              <a:rPr lang="ru-RU" dirty="0" smtClean="0"/>
              <a:t>рекламы.</a:t>
            </a:r>
          </a:p>
          <a:p>
            <a:r>
              <a:rPr lang="ru-RU" dirty="0" smtClean="0"/>
              <a:t>Контроль исполнения рекламного бюджета.</a:t>
            </a:r>
          </a:p>
          <a:p>
            <a:r>
              <a:rPr lang="ru-RU" dirty="0" smtClean="0"/>
              <a:t>Контроль </a:t>
            </a:r>
            <a:r>
              <a:rPr lang="ru-RU" dirty="0"/>
              <a:t>эффективности конкретных средств рекламы, </a:t>
            </a:r>
            <a:r>
              <a:rPr lang="ru-RU" dirty="0" err="1" smtClean="0"/>
              <a:t>рекламоносителей</a:t>
            </a:r>
            <a:r>
              <a:rPr lang="ru-RU" dirty="0"/>
              <a:t>, рекламных обращений и т. д. </a:t>
            </a:r>
          </a:p>
        </p:txBody>
      </p:sp>
    </p:spTree>
    <p:extLst>
      <p:ext uri="{BB962C8B-B14F-4D97-AF65-F5344CB8AC3E}">
        <p14:creationId xmlns:p14="http://schemas.microsoft.com/office/powerpoint/2010/main" xmlns="" val="35626605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415</TotalTime>
  <Words>2711</Words>
  <Application>Microsoft Office PowerPoint</Application>
  <PresentationFormat>Экран (4:3)</PresentationFormat>
  <Paragraphs>289</Paragraphs>
  <Slides>86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86</vt:i4>
      </vt:variant>
    </vt:vector>
  </HeadingPairs>
  <TitlesOfParts>
    <vt:vector size="87" baseType="lpstr">
      <vt:lpstr>Городская</vt:lpstr>
      <vt:lpstr>Контроль рекламной деятельности</vt:lpstr>
      <vt:lpstr>Слайд 2</vt:lpstr>
      <vt:lpstr>1. Понятие, уровни и виды контроля рекламной деятельности</vt:lpstr>
      <vt:lpstr>Слайд 4</vt:lpstr>
      <vt:lpstr>Специфические цели контроля рекламной деятельности:</vt:lpstr>
      <vt:lpstr>Слайд 6</vt:lpstr>
      <vt:lpstr>Виды контроля рекламы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Показатели коммуникационной эффективности:</vt:lpstr>
      <vt:lpstr>Слайд 16</vt:lpstr>
      <vt:lpstr>Слайд 17</vt:lpstr>
      <vt:lpstr>Слайд 18</vt:lpstr>
      <vt:lpstr>Слайд 19</vt:lpstr>
      <vt:lpstr>Слайд 20</vt:lpstr>
      <vt:lpstr>Уровни эффектов рекламы:</vt:lpstr>
      <vt:lpstr>Слайд 22</vt:lpstr>
      <vt:lpstr>Слайд 23</vt:lpstr>
      <vt:lpstr>Слайд 24</vt:lpstr>
      <vt:lpstr>2. Рекламный аудит</vt:lpstr>
      <vt:lpstr>Слайд 26</vt:lpstr>
      <vt:lpstr>Слайд 27</vt:lpstr>
      <vt:lpstr>Слайд 28</vt:lpstr>
      <vt:lpstr>3. Внешнее регулирование рекламной деятельности</vt:lpstr>
      <vt:lpstr>Потребители и общественность как субъекты регулирования рекламы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Система государственного управления рекламной деятельностью</vt:lpstr>
      <vt:lpstr>Основные объекты государственного регулирования рекламы: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Социальная ответственность участников рекламной деятельности и саморегулирование рекламной сферы</vt:lpstr>
      <vt:lpstr>Слайд 65</vt:lpstr>
      <vt:lpstr>Слайд 66</vt:lpstr>
      <vt:lpstr>Аудитории, перед которыми несут социальную ответственность рекламисты: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Слайд 86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Admin</cp:lastModifiedBy>
  <cp:revision>89</cp:revision>
  <dcterms:created xsi:type="dcterms:W3CDTF">2014-02-23T21:11:03Z</dcterms:created>
  <dcterms:modified xsi:type="dcterms:W3CDTF">2014-05-08T11:34:23Z</dcterms:modified>
</cp:coreProperties>
</file>